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6" r:id="rId3"/>
    <p:sldId id="258" r:id="rId4"/>
    <p:sldId id="277" r:id="rId5"/>
    <p:sldId id="278" r:id="rId6"/>
    <p:sldId id="257" r:id="rId7"/>
    <p:sldId id="279" r:id="rId8"/>
    <p:sldId id="280" r:id="rId9"/>
    <p:sldId id="281" r:id="rId10"/>
    <p:sldId id="285" r:id="rId11"/>
    <p:sldId id="282" r:id="rId12"/>
    <p:sldId id="286" r:id="rId13"/>
    <p:sldId id="288" r:id="rId14"/>
    <p:sldId id="283" r:id="rId15"/>
    <p:sldId id="287" r:id="rId16"/>
    <p:sldId id="259" r:id="rId17"/>
    <p:sldId id="260" r:id="rId18"/>
    <p:sldId id="262" r:id="rId19"/>
    <p:sldId id="263" r:id="rId20"/>
    <p:sldId id="261" r:id="rId21"/>
    <p:sldId id="28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0" autoAdjust="0"/>
    <p:restoredTop sz="82067" autoAdjust="0"/>
  </p:normalViewPr>
  <p:slideViewPr>
    <p:cSldViewPr snapToGrid="0">
      <p:cViewPr varScale="1">
        <p:scale>
          <a:sx n="96" d="100"/>
          <a:sy n="96" d="100"/>
        </p:scale>
        <p:origin x="139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BD6139-043C-4903-AFA0-9AE331C030D6}" type="datetimeFigureOut">
              <a:rPr lang="en-US" smtClean="0"/>
              <a:t>5/20/2020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D485A-9A77-44C9-B7F2-66C1A9CCD562}" type="slidenum">
              <a:rPr lang="en-US" smtClean="0"/>
              <a:t>‹#›</a:t>
            </a:fld>
            <a:endParaRPr lang="en-US"/>
          </a:p>
        </p:txBody>
      </p:sp>
    </p:spTree>
    <p:extLst>
      <p:ext uri="{BB962C8B-B14F-4D97-AF65-F5344CB8AC3E}">
        <p14:creationId xmlns:p14="http://schemas.microsoft.com/office/powerpoint/2010/main" val="1163194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Commands need to be given in the language the computer understand which is binary, which is a series of 1’s and 0’s. </a:t>
            </a:r>
          </a:p>
          <a:p>
            <a:endParaRPr lang="en-US" dirty="0"/>
          </a:p>
        </p:txBody>
      </p:sp>
      <p:sp>
        <p:nvSpPr>
          <p:cNvPr id="4" name="Slide Number Placeholder 3"/>
          <p:cNvSpPr>
            <a:spLocks noGrp="1"/>
          </p:cNvSpPr>
          <p:nvPr>
            <p:ph type="sldNum" sz="quarter" idx="5"/>
          </p:nvPr>
        </p:nvSpPr>
        <p:spPr/>
        <p:txBody>
          <a:bodyPr/>
          <a:lstStyle/>
          <a:p>
            <a:fld id="{0D7D485A-9A77-44C9-B7F2-66C1A9CCD562}" type="slidenum">
              <a:rPr lang="en-US" smtClean="0"/>
              <a:t>4</a:t>
            </a:fld>
            <a:endParaRPr lang="en-US"/>
          </a:p>
        </p:txBody>
      </p:sp>
    </p:spTree>
    <p:extLst>
      <p:ext uri="{BB962C8B-B14F-4D97-AF65-F5344CB8AC3E}">
        <p14:creationId xmlns:p14="http://schemas.microsoft.com/office/powerpoint/2010/main" val="331319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Higher-level programming languages: Commands expressed to a computer in a way that people can more easily comprehend. Programming languages are developed for people not computers. Fortran 1957 Cobol 1959 were developed to let people write code that was independent of any specific computer. Over time more languages were developed. Developed for people not computers. Allows programmers to structure our ideas and expressing them in a logical ordered way. Different </a:t>
            </a:r>
            <a:r>
              <a:rPr lang="en-US" dirty="0" err="1"/>
              <a:t>langauges</a:t>
            </a:r>
            <a:r>
              <a:rPr lang="en-US" dirty="0"/>
              <a:t> have different strengths</a:t>
            </a:r>
          </a:p>
        </p:txBody>
      </p:sp>
      <p:sp>
        <p:nvSpPr>
          <p:cNvPr id="4" name="Slide Number Placeholder 3"/>
          <p:cNvSpPr>
            <a:spLocks noGrp="1"/>
          </p:cNvSpPr>
          <p:nvPr>
            <p:ph type="sldNum" sz="quarter" idx="5"/>
          </p:nvPr>
        </p:nvSpPr>
        <p:spPr/>
        <p:txBody>
          <a:bodyPr/>
          <a:lstStyle/>
          <a:p>
            <a:fld id="{0D7D485A-9A77-44C9-B7F2-66C1A9CCD562}" type="slidenum">
              <a:rPr lang="en-US" smtClean="0"/>
              <a:t>6</a:t>
            </a:fld>
            <a:endParaRPr lang="en-US"/>
          </a:p>
        </p:txBody>
      </p:sp>
    </p:spTree>
    <p:extLst>
      <p:ext uri="{BB962C8B-B14F-4D97-AF65-F5344CB8AC3E}">
        <p14:creationId xmlns:p14="http://schemas.microsoft.com/office/powerpoint/2010/main" val="2131980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Strengths and weaknesses of every language</a:t>
            </a:r>
          </a:p>
        </p:txBody>
      </p:sp>
      <p:sp>
        <p:nvSpPr>
          <p:cNvPr id="4" name="Slide Number Placeholder 3"/>
          <p:cNvSpPr>
            <a:spLocks noGrp="1"/>
          </p:cNvSpPr>
          <p:nvPr>
            <p:ph type="sldNum" sz="quarter" idx="5"/>
          </p:nvPr>
        </p:nvSpPr>
        <p:spPr/>
        <p:txBody>
          <a:bodyPr/>
          <a:lstStyle/>
          <a:p>
            <a:fld id="{0D7D485A-9A77-44C9-B7F2-66C1A9CCD562}" type="slidenum">
              <a:rPr lang="en-US" smtClean="0"/>
              <a:t>8</a:t>
            </a:fld>
            <a:endParaRPr lang="en-US"/>
          </a:p>
        </p:txBody>
      </p:sp>
    </p:spTree>
    <p:extLst>
      <p:ext uri="{BB962C8B-B14F-4D97-AF65-F5344CB8AC3E}">
        <p14:creationId xmlns:p14="http://schemas.microsoft.com/office/powerpoint/2010/main" val="1389892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
            </a:r>
          </a:p>
        </p:txBody>
      </p:sp>
      <p:sp>
        <p:nvSpPr>
          <p:cNvPr id="4" name="Slide Number Placeholder 3"/>
          <p:cNvSpPr>
            <a:spLocks noGrp="1"/>
          </p:cNvSpPr>
          <p:nvPr>
            <p:ph type="sldNum" sz="quarter" idx="5"/>
          </p:nvPr>
        </p:nvSpPr>
        <p:spPr/>
        <p:txBody>
          <a:bodyPr/>
          <a:lstStyle/>
          <a:p>
            <a:fld id="{0D7D485A-9A77-44C9-B7F2-66C1A9CCD562}" type="slidenum">
              <a:rPr lang="en-US" smtClean="0"/>
              <a:t>9</a:t>
            </a:fld>
            <a:endParaRPr lang="en-US"/>
          </a:p>
        </p:txBody>
      </p:sp>
    </p:spTree>
    <p:extLst>
      <p:ext uri="{BB962C8B-B14F-4D97-AF65-F5344CB8AC3E}">
        <p14:creationId xmlns:p14="http://schemas.microsoft.com/office/powerpoint/2010/main" val="4255016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 of a translator. Taking the program and converting them into machine instructions. Python is an interpreted language. </a:t>
            </a:r>
          </a:p>
        </p:txBody>
      </p:sp>
      <p:sp>
        <p:nvSpPr>
          <p:cNvPr id="4" name="Slide Number Placeholder 3"/>
          <p:cNvSpPr>
            <a:spLocks noGrp="1"/>
          </p:cNvSpPr>
          <p:nvPr>
            <p:ph type="sldNum" sz="quarter" idx="5"/>
          </p:nvPr>
        </p:nvSpPr>
        <p:spPr/>
        <p:txBody>
          <a:bodyPr/>
          <a:lstStyle/>
          <a:p>
            <a:fld id="{0D7D485A-9A77-44C9-B7F2-66C1A9CCD562}" type="slidenum">
              <a:rPr lang="en-US" smtClean="0"/>
              <a:t>10</a:t>
            </a:fld>
            <a:endParaRPr lang="en-US"/>
          </a:p>
        </p:txBody>
      </p:sp>
    </p:spTree>
    <p:extLst>
      <p:ext uri="{BB962C8B-B14F-4D97-AF65-F5344CB8AC3E}">
        <p14:creationId xmlns:p14="http://schemas.microsoft.com/office/powerpoint/2010/main" val="3185393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command typed into this window will be interpreted as a python command and executed</a:t>
            </a:r>
          </a:p>
          <a:p>
            <a:endParaRPr lang="en-US" dirty="0"/>
          </a:p>
        </p:txBody>
      </p:sp>
      <p:sp>
        <p:nvSpPr>
          <p:cNvPr id="4" name="Slide Number Placeholder 3"/>
          <p:cNvSpPr>
            <a:spLocks noGrp="1"/>
          </p:cNvSpPr>
          <p:nvPr>
            <p:ph type="sldNum" sz="quarter" idx="5"/>
          </p:nvPr>
        </p:nvSpPr>
        <p:spPr/>
        <p:txBody>
          <a:bodyPr/>
          <a:lstStyle/>
          <a:p>
            <a:fld id="{0D7D485A-9A77-44C9-B7F2-66C1A9CCD562}" type="slidenum">
              <a:rPr lang="en-US" smtClean="0"/>
              <a:t>12</a:t>
            </a:fld>
            <a:endParaRPr lang="en-US"/>
          </a:p>
        </p:txBody>
      </p:sp>
    </p:spTree>
    <p:extLst>
      <p:ext uri="{BB962C8B-B14F-4D97-AF65-F5344CB8AC3E}">
        <p14:creationId xmlns:p14="http://schemas.microsoft.com/office/powerpoint/2010/main" val="1959655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command typed into this window will be interpreted as a python command and executed</a:t>
            </a:r>
          </a:p>
          <a:p>
            <a:endParaRPr lang="en-US" dirty="0"/>
          </a:p>
        </p:txBody>
      </p:sp>
      <p:sp>
        <p:nvSpPr>
          <p:cNvPr id="4" name="Slide Number Placeholder 3"/>
          <p:cNvSpPr>
            <a:spLocks noGrp="1"/>
          </p:cNvSpPr>
          <p:nvPr>
            <p:ph type="sldNum" sz="quarter" idx="5"/>
          </p:nvPr>
        </p:nvSpPr>
        <p:spPr/>
        <p:txBody>
          <a:bodyPr/>
          <a:lstStyle/>
          <a:p>
            <a:fld id="{0D7D485A-9A77-44C9-B7F2-66C1A9CCD562}" type="slidenum">
              <a:rPr lang="en-US" smtClean="0"/>
              <a:t>13</a:t>
            </a:fld>
            <a:endParaRPr lang="en-US"/>
          </a:p>
        </p:txBody>
      </p:sp>
    </p:spTree>
    <p:extLst>
      <p:ext uri="{BB962C8B-B14F-4D97-AF65-F5344CB8AC3E}">
        <p14:creationId xmlns:p14="http://schemas.microsoft.com/office/powerpoint/2010/main" val="668209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820D1-CD90-46E3-8DA1-E502F83937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054B7F-3719-4663-86A0-D09C4DDAE7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FFBA62-EA19-4810-8814-A262F0588EA7}"/>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5" name="Footer Placeholder 4">
            <a:extLst>
              <a:ext uri="{FF2B5EF4-FFF2-40B4-BE49-F238E27FC236}">
                <a16:creationId xmlns:a16="http://schemas.microsoft.com/office/drawing/2014/main" id="{7C9354E0-2EA4-4FA6-A669-7F0762EDB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12F4A9-C0BB-4DD3-8441-05CCE707BE24}"/>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1019914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5459-10B8-416D-A0E1-AEC3D89F07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23FA06-F479-42D2-9BF7-FC9D022774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9B171-E0EE-4256-AEC2-96D7C4900DED}"/>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5" name="Footer Placeholder 4">
            <a:extLst>
              <a:ext uri="{FF2B5EF4-FFF2-40B4-BE49-F238E27FC236}">
                <a16:creationId xmlns:a16="http://schemas.microsoft.com/office/drawing/2014/main" id="{64E21093-E48D-45FA-8A4B-4B7509499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134B-4296-45C1-8215-0950D7B858B8}"/>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2162992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49D351-8F07-4FE5-948A-D1339446BA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DD9FFE-099D-464A-BB2D-5F0D8C3B3E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85762-EA19-4060-A93F-1E55BA260907}"/>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5" name="Footer Placeholder 4">
            <a:extLst>
              <a:ext uri="{FF2B5EF4-FFF2-40B4-BE49-F238E27FC236}">
                <a16:creationId xmlns:a16="http://schemas.microsoft.com/office/drawing/2014/main" id="{28105F72-A750-41A2-9875-D7FA31BA31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23AC4-C292-49D2-BF86-086C8251B008}"/>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812711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4359F-9748-4749-8A4A-C0EBFC5E5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76612F-6265-4AA4-AA01-F92EEC13CB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3F559-87CF-489E-ACC6-9283B1F910D3}"/>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5" name="Footer Placeholder 4">
            <a:extLst>
              <a:ext uri="{FF2B5EF4-FFF2-40B4-BE49-F238E27FC236}">
                <a16:creationId xmlns:a16="http://schemas.microsoft.com/office/drawing/2014/main" id="{85D88893-1DFE-4CED-B818-BFBF7CC3F3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A18AA-B108-4C2A-9137-1FAED6084F8E}"/>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321394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095E7-1B1E-45DE-B735-1C66B1D760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88BBC0-4394-4C51-B5F4-F73BBC617E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D002DF-840B-472C-A667-2463AB850BFE}"/>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5" name="Footer Placeholder 4">
            <a:extLst>
              <a:ext uri="{FF2B5EF4-FFF2-40B4-BE49-F238E27FC236}">
                <a16:creationId xmlns:a16="http://schemas.microsoft.com/office/drawing/2014/main" id="{AD33C419-5F94-4617-B4FD-6F4EFB2AE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8FC262-A863-46D2-BD37-9D88AAE5A3AB}"/>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1151239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7D045-04E7-4292-9E68-C622B00750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AAEB0-90E5-4BFF-AAF5-EDBA4B02F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A4B9D2-3161-4003-8457-0D4052D1CA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FA56FD-205E-4A42-8B37-2A787165E040}"/>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6" name="Footer Placeholder 5">
            <a:extLst>
              <a:ext uri="{FF2B5EF4-FFF2-40B4-BE49-F238E27FC236}">
                <a16:creationId xmlns:a16="http://schemas.microsoft.com/office/drawing/2014/main" id="{C783583D-8446-4341-A3C1-CB3EF4CDD2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496F03-0154-4E7E-AACD-326853EF78E5}"/>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307086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B22D0-7EBC-4784-96A9-860C6E838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BF0E43-63CC-4BE1-B0BE-6D577B2DD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471475-5849-44E7-BA5B-01E40FA699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16F2F0-4997-49DC-BE35-FA940D2B3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BE5981-5A5E-487A-8965-FA5DAA5161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0D9517-F826-4C6E-AF34-10C1886FC4ED}"/>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8" name="Footer Placeholder 7">
            <a:extLst>
              <a:ext uri="{FF2B5EF4-FFF2-40B4-BE49-F238E27FC236}">
                <a16:creationId xmlns:a16="http://schemas.microsoft.com/office/drawing/2014/main" id="{788B87D0-596D-4E93-B1BC-F0C51F3119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15535B-C8AA-43C9-9BD9-D558120A3229}"/>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2214778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5C08-25C8-449D-9A5E-A0083FD189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260958-990D-4474-93C6-E41E6BA2CF6D}"/>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4" name="Footer Placeholder 3">
            <a:extLst>
              <a:ext uri="{FF2B5EF4-FFF2-40B4-BE49-F238E27FC236}">
                <a16:creationId xmlns:a16="http://schemas.microsoft.com/office/drawing/2014/main" id="{59737BE0-1E48-47AF-B4A0-150DE2AED3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D80836-BCA7-4108-9CAA-387E69AE2719}"/>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272749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76BECF-A111-461F-B109-667B28427C20}"/>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3" name="Footer Placeholder 2">
            <a:extLst>
              <a:ext uri="{FF2B5EF4-FFF2-40B4-BE49-F238E27FC236}">
                <a16:creationId xmlns:a16="http://schemas.microsoft.com/office/drawing/2014/main" id="{6467A99E-C28D-4805-AEDF-DE3310D03F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85A2BE-6195-4B91-A393-2C197808A41F}"/>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3667552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396B3-3683-495E-9242-64493F9CB1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85E66F-75E7-4A0A-8CF9-FD15FD60D9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DA5744-DE6F-4C32-A9F6-815067FC3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9829E-CFC6-48F1-B9DA-B0565C3D0946}"/>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6" name="Footer Placeholder 5">
            <a:extLst>
              <a:ext uri="{FF2B5EF4-FFF2-40B4-BE49-F238E27FC236}">
                <a16:creationId xmlns:a16="http://schemas.microsoft.com/office/drawing/2014/main" id="{3542F5B1-2084-4A6E-A04F-93B66B1D14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D7991-8D8D-4E25-8BB7-08CF59ABD3E6}"/>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18819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C19E-AFF7-48E7-8CB2-E0C43DE72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520767-6A10-4D46-840D-B64EA9BFB6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342DF4-477B-4EC8-83D5-CBEE44158B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FD0BE3-9D5D-40AE-8216-6B48188BD089}"/>
              </a:ext>
            </a:extLst>
          </p:cNvPr>
          <p:cNvSpPr>
            <a:spLocks noGrp="1"/>
          </p:cNvSpPr>
          <p:nvPr>
            <p:ph type="dt" sz="half" idx="10"/>
          </p:nvPr>
        </p:nvSpPr>
        <p:spPr/>
        <p:txBody>
          <a:bodyPr/>
          <a:lstStyle/>
          <a:p>
            <a:fld id="{3B724B35-826F-4D78-8CCD-B0A8B0B772AD}" type="datetimeFigureOut">
              <a:rPr lang="en-US" smtClean="0"/>
              <a:t>5/20/2020</a:t>
            </a:fld>
            <a:endParaRPr lang="en-US"/>
          </a:p>
        </p:txBody>
      </p:sp>
      <p:sp>
        <p:nvSpPr>
          <p:cNvPr id="6" name="Footer Placeholder 5">
            <a:extLst>
              <a:ext uri="{FF2B5EF4-FFF2-40B4-BE49-F238E27FC236}">
                <a16:creationId xmlns:a16="http://schemas.microsoft.com/office/drawing/2014/main" id="{91D7C30B-C5E1-435A-873C-FE07836B7D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BBD343-F7FC-49B3-962F-F827E47840D1}"/>
              </a:ext>
            </a:extLst>
          </p:cNvPr>
          <p:cNvSpPr>
            <a:spLocks noGrp="1"/>
          </p:cNvSpPr>
          <p:nvPr>
            <p:ph type="sldNum" sz="quarter" idx="12"/>
          </p:nvPr>
        </p:nvSpPr>
        <p:spPr/>
        <p:txBody>
          <a:bodyPr/>
          <a:lstStyle/>
          <a:p>
            <a:fld id="{2060BC65-A118-4203-B1C8-071EBF943CC0}" type="slidenum">
              <a:rPr lang="en-US" smtClean="0"/>
              <a:t>‹#›</a:t>
            </a:fld>
            <a:endParaRPr lang="en-US"/>
          </a:p>
        </p:txBody>
      </p:sp>
    </p:spTree>
    <p:extLst>
      <p:ext uri="{BB962C8B-B14F-4D97-AF65-F5344CB8AC3E}">
        <p14:creationId xmlns:p14="http://schemas.microsoft.com/office/powerpoint/2010/main" val="692545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03CE4E-4B82-4C4F-8308-AD7FBC57EA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9EC856-85D5-448A-A9AD-9F6B64D2A4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01502-0EAB-49A1-9699-C0C2277448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724B35-826F-4D78-8CCD-B0A8B0B772AD}" type="datetimeFigureOut">
              <a:rPr lang="en-US" smtClean="0"/>
              <a:t>5/20/2020</a:t>
            </a:fld>
            <a:endParaRPr lang="en-US"/>
          </a:p>
        </p:txBody>
      </p:sp>
      <p:sp>
        <p:nvSpPr>
          <p:cNvPr id="5" name="Footer Placeholder 4">
            <a:extLst>
              <a:ext uri="{FF2B5EF4-FFF2-40B4-BE49-F238E27FC236}">
                <a16:creationId xmlns:a16="http://schemas.microsoft.com/office/drawing/2014/main" id="{0FE7682F-FA1F-4054-B17F-730459899D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54B324-0177-431C-B4C8-1BB09C67A2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0BC65-A118-4203-B1C8-071EBF943CC0}" type="slidenum">
              <a:rPr lang="en-US" smtClean="0"/>
              <a:t>‹#›</a:t>
            </a:fld>
            <a:endParaRPr lang="en-US"/>
          </a:p>
        </p:txBody>
      </p:sp>
    </p:spTree>
    <p:extLst>
      <p:ext uri="{BB962C8B-B14F-4D97-AF65-F5344CB8AC3E}">
        <p14:creationId xmlns:p14="http://schemas.microsoft.com/office/powerpoint/2010/main" val="2597456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jpe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B18EE-D35B-4256-80E0-550FC73C697C}"/>
              </a:ext>
            </a:extLst>
          </p:cNvPr>
          <p:cNvSpPr>
            <a:spLocks noGrp="1"/>
          </p:cNvSpPr>
          <p:nvPr>
            <p:ph type="ctrTitle"/>
          </p:nvPr>
        </p:nvSpPr>
        <p:spPr/>
        <p:txBody>
          <a:bodyPr anchor="t"/>
          <a:lstStyle/>
          <a:p>
            <a:r>
              <a:rPr lang="en-US" dirty="0">
                <a:latin typeface="Courier New" panose="02070309020205020404" pitchFamily="49" charset="0"/>
                <a:cs typeface="Courier New" panose="02070309020205020404" pitchFamily="49" charset="0"/>
              </a:rPr>
              <a:t>Carpenter Lab Python Workshop</a:t>
            </a:r>
          </a:p>
        </p:txBody>
      </p:sp>
      <p:sp>
        <p:nvSpPr>
          <p:cNvPr id="3" name="Subtitle 2">
            <a:extLst>
              <a:ext uri="{FF2B5EF4-FFF2-40B4-BE49-F238E27FC236}">
                <a16:creationId xmlns:a16="http://schemas.microsoft.com/office/drawing/2014/main" id="{EC513FCE-56FA-4800-B510-7D7C07EF5517}"/>
              </a:ext>
            </a:extLst>
          </p:cNvPr>
          <p:cNvSpPr>
            <a:spLocks noGrp="1"/>
          </p:cNvSpPr>
          <p:nvPr>
            <p:ph type="subTitle" idx="1"/>
          </p:nvPr>
        </p:nvSpPr>
        <p:spPr/>
        <p:txBody>
          <a:bodyPr>
            <a:normAutofit fontScale="92500" lnSpcReduction="10000"/>
          </a:bodyPr>
          <a:lstStyle/>
          <a:p>
            <a:r>
              <a:rPr lang="en-US" dirty="0">
                <a:latin typeface="Courier New" panose="02070309020205020404" pitchFamily="49" charset="0"/>
                <a:cs typeface="Courier New" panose="02070309020205020404" pitchFamily="49" charset="0"/>
              </a:rPr>
              <a:t>Week 2</a:t>
            </a:r>
          </a:p>
          <a:p>
            <a:r>
              <a:rPr lang="en-US" dirty="0">
                <a:latin typeface="Courier New" panose="02070309020205020404" pitchFamily="49" charset="0"/>
                <a:cs typeface="Courier New" panose="02070309020205020404" pitchFamily="49" charset="0"/>
              </a:rPr>
              <a:t>May 21, 2020</a:t>
            </a:r>
          </a:p>
          <a:p>
            <a:r>
              <a:rPr lang="en-US" dirty="0">
                <a:latin typeface="Courier New" panose="02070309020205020404" pitchFamily="49" charset="0"/>
                <a:cs typeface="Courier New" panose="02070309020205020404" pitchFamily="49" charset="0"/>
              </a:rPr>
              <a:t>Practical Computing for Biologists</a:t>
            </a:r>
          </a:p>
          <a:p>
            <a:r>
              <a:rPr lang="en-US" dirty="0">
                <a:latin typeface="Courier New" panose="02070309020205020404" pitchFamily="49" charset="0"/>
                <a:cs typeface="Courier New" panose="02070309020205020404" pitchFamily="49" charset="0"/>
              </a:rPr>
              <a:t>Chapter 7 </a:t>
            </a:r>
          </a:p>
        </p:txBody>
      </p:sp>
      <p:pic>
        <p:nvPicPr>
          <p:cNvPr id="4" name="Picture 3">
            <a:extLst>
              <a:ext uri="{FF2B5EF4-FFF2-40B4-BE49-F238E27FC236}">
                <a16:creationId xmlns:a16="http://schemas.microsoft.com/office/drawing/2014/main" id="{36F166F8-FC51-4F0C-A8F3-E211B743D71B}"/>
              </a:ext>
            </a:extLst>
          </p:cNvPr>
          <p:cNvPicPr>
            <a:picLocks noChangeAspect="1"/>
          </p:cNvPicPr>
          <p:nvPr/>
        </p:nvPicPr>
        <p:blipFill rotWithShape="1">
          <a:blip r:embed="rId2"/>
          <a:srcRect l="8902" t="19678" r="66476" b="15232"/>
          <a:stretch/>
        </p:blipFill>
        <p:spPr>
          <a:xfrm>
            <a:off x="182880" y="3255962"/>
            <a:ext cx="1986582" cy="2765933"/>
          </a:xfrm>
          <a:prstGeom prst="rect">
            <a:avLst/>
          </a:prstGeom>
        </p:spPr>
      </p:pic>
      <p:pic>
        <p:nvPicPr>
          <p:cNvPr id="5" name="Picture 4">
            <a:extLst>
              <a:ext uri="{FF2B5EF4-FFF2-40B4-BE49-F238E27FC236}">
                <a16:creationId xmlns:a16="http://schemas.microsoft.com/office/drawing/2014/main" id="{5E80C872-79CF-4497-B063-0AFD76F48626}"/>
              </a:ext>
            </a:extLst>
          </p:cNvPr>
          <p:cNvPicPr>
            <a:picLocks noChangeAspect="1"/>
          </p:cNvPicPr>
          <p:nvPr/>
        </p:nvPicPr>
        <p:blipFill rotWithShape="1">
          <a:blip r:embed="rId2"/>
          <a:srcRect l="8902" t="19678" r="66476" b="15232"/>
          <a:stretch/>
        </p:blipFill>
        <p:spPr>
          <a:xfrm>
            <a:off x="10022538" y="3255961"/>
            <a:ext cx="1986582" cy="2765933"/>
          </a:xfrm>
          <a:prstGeom prst="rect">
            <a:avLst/>
          </a:prstGeom>
        </p:spPr>
      </p:pic>
    </p:spTree>
    <p:extLst>
      <p:ext uri="{BB962C8B-B14F-4D97-AF65-F5344CB8AC3E}">
        <p14:creationId xmlns:p14="http://schemas.microsoft.com/office/powerpoint/2010/main" val="207435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41B58-65F5-4A9E-BCB8-081FD236B1F1}"/>
              </a:ext>
            </a:extLst>
          </p:cNvPr>
          <p:cNvSpPr>
            <a:spLocks noGrp="1"/>
          </p:cNvSpPr>
          <p:nvPr>
            <p:ph type="title"/>
          </p:nvPr>
        </p:nvSpPr>
        <p:spPr/>
        <p:txBody>
          <a:bodyPr/>
          <a:lstStyle/>
          <a:p>
            <a:r>
              <a:rPr lang="en-US" dirty="0"/>
              <a:t>Translation </a:t>
            </a:r>
          </a:p>
        </p:txBody>
      </p:sp>
      <p:sp>
        <p:nvSpPr>
          <p:cNvPr id="3" name="Text Placeholder 2">
            <a:extLst>
              <a:ext uri="{FF2B5EF4-FFF2-40B4-BE49-F238E27FC236}">
                <a16:creationId xmlns:a16="http://schemas.microsoft.com/office/drawing/2014/main" id="{FF2DEAAB-C44A-49A4-A086-0141049AB65A}"/>
              </a:ext>
            </a:extLst>
          </p:cNvPr>
          <p:cNvSpPr>
            <a:spLocks noGrp="1"/>
          </p:cNvSpPr>
          <p:nvPr>
            <p:ph type="body" idx="1"/>
          </p:nvPr>
        </p:nvSpPr>
        <p:spPr/>
        <p:txBody>
          <a:bodyPr/>
          <a:lstStyle/>
          <a:p>
            <a:r>
              <a:rPr lang="en-US" dirty="0">
                <a:latin typeface="Courier New" panose="02070309020205020404" pitchFamily="49" charset="0"/>
                <a:cs typeface="Courier New" panose="02070309020205020404" pitchFamily="49" charset="0"/>
              </a:rPr>
              <a:t>Interpreted languages</a:t>
            </a:r>
          </a:p>
        </p:txBody>
      </p:sp>
      <p:sp>
        <p:nvSpPr>
          <p:cNvPr id="4" name="Content Placeholder 3">
            <a:extLst>
              <a:ext uri="{FF2B5EF4-FFF2-40B4-BE49-F238E27FC236}">
                <a16:creationId xmlns:a16="http://schemas.microsoft.com/office/drawing/2014/main" id="{A27228BE-5654-4B55-8FB2-3B22A654DEAF}"/>
              </a:ext>
            </a:extLst>
          </p:cNvPr>
          <p:cNvSpPr>
            <a:spLocks noGrp="1"/>
          </p:cNvSpPr>
          <p:nvPr>
            <p:ph sz="half" idx="2"/>
          </p:nvPr>
        </p:nvSpPr>
        <p:spPr>
          <a:xfrm>
            <a:off x="822960" y="2505075"/>
            <a:ext cx="5174615" cy="3684588"/>
          </a:xfrm>
        </p:spPr>
        <p:txBody>
          <a:bodyPr/>
          <a:lstStyle/>
          <a:p>
            <a:r>
              <a:rPr lang="en-US" dirty="0">
                <a:latin typeface="Courier New" panose="02070309020205020404" pitchFamily="49" charset="0"/>
                <a:cs typeface="Courier New" panose="02070309020205020404" pitchFamily="49" charset="0"/>
              </a:rPr>
              <a:t>Going line by line through a program and immediately converting it to machine instructions</a:t>
            </a:r>
          </a:p>
          <a:p>
            <a:r>
              <a:rPr lang="en-US" dirty="0">
                <a:latin typeface="Courier New" panose="02070309020205020404" pitchFamily="49" charset="0"/>
                <a:cs typeface="Courier New" panose="02070309020205020404" pitchFamily="49" charset="0"/>
              </a:rPr>
              <a:t>Python, R, </a:t>
            </a:r>
            <a:r>
              <a:rPr lang="en-US" dirty="0" err="1">
                <a:latin typeface="Courier New" panose="02070309020205020404" pitchFamily="49" charset="0"/>
                <a:cs typeface="Courier New" panose="02070309020205020404" pitchFamily="49" charset="0"/>
              </a:rPr>
              <a:t>Matlab</a:t>
            </a:r>
            <a:r>
              <a:rPr lang="en-US" dirty="0">
                <a:latin typeface="Courier New" panose="02070309020205020404" pitchFamily="49" charset="0"/>
                <a:cs typeface="Courier New" panose="02070309020205020404" pitchFamily="49" charset="0"/>
              </a:rPr>
              <a:t>, Perl</a:t>
            </a:r>
          </a:p>
        </p:txBody>
      </p:sp>
      <p:sp>
        <p:nvSpPr>
          <p:cNvPr id="5" name="Text Placeholder 4">
            <a:extLst>
              <a:ext uri="{FF2B5EF4-FFF2-40B4-BE49-F238E27FC236}">
                <a16:creationId xmlns:a16="http://schemas.microsoft.com/office/drawing/2014/main" id="{CCE8ABC9-C1AD-4964-AC3B-245C29F1A0B4}"/>
              </a:ext>
            </a:extLst>
          </p:cNvPr>
          <p:cNvSpPr>
            <a:spLocks noGrp="1"/>
          </p:cNvSpPr>
          <p:nvPr>
            <p:ph type="body" sz="quarter" idx="3"/>
          </p:nvPr>
        </p:nvSpPr>
        <p:spPr/>
        <p:txBody>
          <a:bodyPr/>
          <a:lstStyle/>
          <a:p>
            <a:r>
              <a:rPr lang="en-US" dirty="0">
                <a:latin typeface="Courier New" panose="02070309020205020404" pitchFamily="49" charset="0"/>
                <a:cs typeface="Courier New" panose="02070309020205020404" pitchFamily="49" charset="0"/>
              </a:rPr>
              <a:t>Compiled languages</a:t>
            </a:r>
          </a:p>
        </p:txBody>
      </p:sp>
      <p:sp>
        <p:nvSpPr>
          <p:cNvPr id="6" name="Content Placeholder 5">
            <a:extLst>
              <a:ext uri="{FF2B5EF4-FFF2-40B4-BE49-F238E27FC236}">
                <a16:creationId xmlns:a16="http://schemas.microsoft.com/office/drawing/2014/main" id="{3D85D25D-5938-421E-ADD2-85E556485D4E}"/>
              </a:ext>
            </a:extLst>
          </p:cNvPr>
          <p:cNvSpPr>
            <a:spLocks noGrp="1"/>
          </p:cNvSpPr>
          <p:nvPr>
            <p:ph sz="quarter" idx="4"/>
          </p:nvPr>
        </p:nvSpPr>
        <p:spPr/>
        <p:txBody>
          <a:bodyPr/>
          <a:lstStyle/>
          <a:p>
            <a:r>
              <a:rPr lang="en-US" dirty="0">
                <a:latin typeface="Courier New" panose="02070309020205020404" pitchFamily="49" charset="0"/>
                <a:cs typeface="Courier New" panose="02070309020205020404" pitchFamily="49" charset="0"/>
              </a:rPr>
              <a:t>Taking in the whole program at once to figure out the best machine instructions</a:t>
            </a:r>
          </a:p>
          <a:p>
            <a:pPr lvl="1"/>
            <a:r>
              <a:rPr lang="en-US" dirty="0">
                <a:latin typeface="Courier New" panose="02070309020205020404" pitchFamily="49" charset="0"/>
                <a:cs typeface="Courier New" panose="02070309020205020404" pitchFamily="49" charset="0"/>
              </a:rPr>
              <a:t>C++, Basic, COBOL, Java Fortran, Pascal</a:t>
            </a:r>
          </a:p>
        </p:txBody>
      </p:sp>
    </p:spTree>
    <p:extLst>
      <p:ext uri="{BB962C8B-B14F-4D97-AF65-F5344CB8AC3E}">
        <p14:creationId xmlns:p14="http://schemas.microsoft.com/office/powerpoint/2010/main" val="660066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D75BB-3CF1-471A-9859-50DE2BB8A6E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CCF6709-BBB5-4C69-86E0-B50A144A67EE}"/>
              </a:ext>
            </a:extLst>
          </p:cNvPr>
          <p:cNvPicPr>
            <a:picLocks noGrp="1" noChangeAspect="1"/>
          </p:cNvPicPr>
          <p:nvPr>
            <p:ph idx="1"/>
          </p:nvPr>
        </p:nvPicPr>
        <p:blipFill rotWithShape="1">
          <a:blip r:embed="rId2"/>
          <a:srcRect l="50000"/>
          <a:stretch/>
        </p:blipFill>
        <p:spPr>
          <a:xfrm>
            <a:off x="-59635" y="0"/>
            <a:ext cx="12317895" cy="9097278"/>
          </a:xfrm>
          <a:prstGeom prst="rect">
            <a:avLst/>
          </a:prstGeom>
        </p:spPr>
      </p:pic>
    </p:spTree>
    <p:extLst>
      <p:ext uri="{BB962C8B-B14F-4D97-AF65-F5344CB8AC3E}">
        <p14:creationId xmlns:p14="http://schemas.microsoft.com/office/powerpoint/2010/main" val="446870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95E0-9293-48E9-A02B-5A60DC85FC73}"/>
              </a:ext>
            </a:extLst>
          </p:cNvPr>
          <p:cNvSpPr>
            <a:spLocks noGrp="1"/>
          </p:cNvSpPr>
          <p:nvPr>
            <p:ph type="title"/>
          </p:nvPr>
        </p:nvSpPr>
        <p:spPr>
          <a:xfrm>
            <a:off x="838200" y="365125"/>
            <a:ext cx="9197340" cy="1325563"/>
          </a:xfrm>
        </p:spPr>
        <p:txBody>
          <a:bodyPr>
            <a:normAutofit fontScale="90000"/>
          </a:bodyPr>
          <a:lstStyle/>
          <a:p>
            <a:r>
              <a:rPr lang="en-US" dirty="0">
                <a:latin typeface="Courier New" panose="02070309020205020404" pitchFamily="49" charset="0"/>
                <a:cs typeface="Courier New" panose="02070309020205020404" pitchFamily="49" charset="0"/>
              </a:rPr>
              <a:t>IDLE (Integrated Development and Learning Environment) </a:t>
            </a:r>
          </a:p>
        </p:txBody>
      </p:sp>
      <p:sp>
        <p:nvSpPr>
          <p:cNvPr id="3" name="Content Placeholder 2">
            <a:extLst>
              <a:ext uri="{FF2B5EF4-FFF2-40B4-BE49-F238E27FC236}">
                <a16:creationId xmlns:a16="http://schemas.microsoft.com/office/drawing/2014/main" id="{91EBE2C9-9EB9-458E-B43B-E793CA1920A0}"/>
              </a:ext>
            </a:extLst>
          </p:cNvPr>
          <p:cNvSpPr>
            <a:spLocks noGrp="1"/>
          </p:cNvSpPr>
          <p:nvPr>
            <p:ph idx="1"/>
          </p:nvPr>
        </p:nvSpPr>
        <p:spPr>
          <a:xfrm>
            <a:off x="838200" y="1825625"/>
            <a:ext cx="3105150" cy="4351338"/>
          </a:xfrm>
        </p:spPr>
        <p:txBody>
          <a:bodyPr/>
          <a:lstStyle/>
          <a:p>
            <a:r>
              <a:rPr lang="en-US" dirty="0">
                <a:latin typeface="Courier New" panose="02070309020205020404" pitchFamily="49" charset="0"/>
                <a:cs typeface="Courier New" panose="02070309020205020404" pitchFamily="49" charset="0"/>
              </a:rPr>
              <a:t>Interactive shell</a:t>
            </a:r>
          </a:p>
          <a:p>
            <a:endParaRPr lang="en-US"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E33FFB5F-2846-4262-B339-1004BEB206F2}"/>
              </a:ext>
            </a:extLst>
          </p:cNvPr>
          <p:cNvPicPr>
            <a:picLocks noChangeAspect="1"/>
          </p:cNvPicPr>
          <p:nvPr/>
        </p:nvPicPr>
        <p:blipFill rotWithShape="1">
          <a:blip r:embed="rId3"/>
          <a:srcRect t="23691" r="50000"/>
          <a:stretch/>
        </p:blipFill>
        <p:spPr>
          <a:xfrm>
            <a:off x="3943350" y="1899827"/>
            <a:ext cx="7828703" cy="4412073"/>
          </a:xfrm>
          <a:prstGeom prst="rect">
            <a:avLst/>
          </a:prstGeom>
        </p:spPr>
      </p:pic>
    </p:spTree>
    <p:extLst>
      <p:ext uri="{BB962C8B-B14F-4D97-AF65-F5344CB8AC3E}">
        <p14:creationId xmlns:p14="http://schemas.microsoft.com/office/powerpoint/2010/main" val="2330715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E95E0-9293-48E9-A02B-5A60DC85FC73}"/>
              </a:ext>
            </a:extLst>
          </p:cNvPr>
          <p:cNvSpPr>
            <a:spLocks noGrp="1"/>
          </p:cNvSpPr>
          <p:nvPr>
            <p:ph type="title"/>
          </p:nvPr>
        </p:nvSpPr>
        <p:spPr>
          <a:xfrm>
            <a:off x="838200" y="365125"/>
            <a:ext cx="9197340" cy="1325563"/>
          </a:xfrm>
        </p:spPr>
        <p:txBody>
          <a:bodyPr>
            <a:normAutofit fontScale="90000"/>
          </a:bodyPr>
          <a:lstStyle/>
          <a:p>
            <a:r>
              <a:rPr lang="en-US" dirty="0">
                <a:latin typeface="Courier New" panose="02070309020205020404" pitchFamily="49" charset="0"/>
                <a:cs typeface="Courier New" panose="02070309020205020404" pitchFamily="49" charset="0"/>
              </a:rPr>
              <a:t>IDLE (Integrated Development and Learning Environment) </a:t>
            </a:r>
          </a:p>
        </p:txBody>
      </p:sp>
      <p:sp>
        <p:nvSpPr>
          <p:cNvPr id="3" name="Content Placeholder 2">
            <a:extLst>
              <a:ext uri="{FF2B5EF4-FFF2-40B4-BE49-F238E27FC236}">
                <a16:creationId xmlns:a16="http://schemas.microsoft.com/office/drawing/2014/main" id="{91EBE2C9-9EB9-458E-B43B-E793CA1920A0}"/>
              </a:ext>
            </a:extLst>
          </p:cNvPr>
          <p:cNvSpPr>
            <a:spLocks noGrp="1"/>
          </p:cNvSpPr>
          <p:nvPr>
            <p:ph idx="1"/>
          </p:nvPr>
        </p:nvSpPr>
        <p:spPr>
          <a:xfrm>
            <a:off x="838200" y="1825625"/>
            <a:ext cx="3105150" cy="4351338"/>
          </a:xfrm>
        </p:spPr>
        <p:txBody>
          <a:bodyPr/>
          <a:lstStyle/>
          <a:p>
            <a:r>
              <a:rPr lang="en-US" dirty="0">
                <a:latin typeface="Courier New" panose="02070309020205020404" pitchFamily="49" charset="0"/>
                <a:cs typeface="Courier New" panose="02070309020205020404" pitchFamily="49" charset="0"/>
              </a:rPr>
              <a:t>Interactive shell</a:t>
            </a:r>
          </a:p>
          <a:p>
            <a:endParaRPr lang="en-US"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DF4AC363-F928-4A7D-BE90-440C547605DD}"/>
              </a:ext>
            </a:extLst>
          </p:cNvPr>
          <p:cNvPicPr>
            <a:picLocks noChangeAspect="1"/>
          </p:cNvPicPr>
          <p:nvPr/>
        </p:nvPicPr>
        <p:blipFill>
          <a:blip r:embed="rId3"/>
          <a:stretch>
            <a:fillRect/>
          </a:stretch>
        </p:blipFill>
        <p:spPr>
          <a:xfrm>
            <a:off x="8851264" y="1825624"/>
            <a:ext cx="3220403" cy="4830605"/>
          </a:xfrm>
          <a:prstGeom prst="rect">
            <a:avLst/>
          </a:prstGeom>
        </p:spPr>
      </p:pic>
      <p:pic>
        <p:nvPicPr>
          <p:cNvPr id="6" name="Picture 5">
            <a:extLst>
              <a:ext uri="{FF2B5EF4-FFF2-40B4-BE49-F238E27FC236}">
                <a16:creationId xmlns:a16="http://schemas.microsoft.com/office/drawing/2014/main" id="{B2AA403B-D28E-4BD1-9321-24C8787F5E40}"/>
              </a:ext>
            </a:extLst>
          </p:cNvPr>
          <p:cNvPicPr>
            <a:picLocks noChangeAspect="1"/>
          </p:cNvPicPr>
          <p:nvPr/>
        </p:nvPicPr>
        <p:blipFill rotWithShape="1">
          <a:blip r:embed="rId3"/>
          <a:srcRect l="29338" t="19710" r="52763" b="68559"/>
          <a:stretch/>
        </p:blipFill>
        <p:spPr>
          <a:xfrm>
            <a:off x="3943350" y="1825623"/>
            <a:ext cx="4907914" cy="4825214"/>
          </a:xfrm>
          <a:prstGeom prst="rect">
            <a:avLst/>
          </a:prstGeom>
        </p:spPr>
      </p:pic>
    </p:spTree>
    <p:extLst>
      <p:ext uri="{BB962C8B-B14F-4D97-AF65-F5344CB8AC3E}">
        <p14:creationId xmlns:p14="http://schemas.microsoft.com/office/powerpoint/2010/main" val="1618828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E9AF-1B4B-4AEE-B4CA-CD0BA951CF3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BF69FD5B-D2C8-4441-B0FA-AB6B2D737CEB}"/>
              </a:ext>
            </a:extLst>
          </p:cNvPr>
          <p:cNvPicPr>
            <a:picLocks noGrp="1" noChangeAspect="1"/>
          </p:cNvPicPr>
          <p:nvPr>
            <p:ph idx="1"/>
          </p:nvPr>
        </p:nvPicPr>
        <p:blipFill rotWithShape="1">
          <a:blip r:embed="rId2"/>
          <a:srcRect l="50000"/>
          <a:stretch/>
        </p:blipFill>
        <p:spPr>
          <a:xfrm>
            <a:off x="0" y="-1"/>
            <a:ext cx="12192000" cy="9004299"/>
          </a:xfrm>
          <a:prstGeom prst="rect">
            <a:avLst/>
          </a:prstGeom>
        </p:spPr>
      </p:pic>
    </p:spTree>
    <p:extLst>
      <p:ext uri="{BB962C8B-B14F-4D97-AF65-F5344CB8AC3E}">
        <p14:creationId xmlns:p14="http://schemas.microsoft.com/office/powerpoint/2010/main" val="3377818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ADACA-5798-4B7E-B699-87F32891F841}"/>
              </a:ext>
            </a:extLst>
          </p:cNvPr>
          <p:cNvPicPr>
            <a:picLocks noChangeAspect="1"/>
          </p:cNvPicPr>
          <p:nvPr/>
        </p:nvPicPr>
        <p:blipFill rotWithShape="1">
          <a:blip r:embed="rId2"/>
          <a:srcRect t="24024" r="50000"/>
          <a:stretch/>
        </p:blipFill>
        <p:spPr>
          <a:xfrm>
            <a:off x="0" y="-16619"/>
            <a:ext cx="12251635" cy="6874620"/>
          </a:xfrm>
          <a:prstGeom prst="rect">
            <a:avLst/>
          </a:prstGeom>
        </p:spPr>
      </p:pic>
      <p:sp>
        <p:nvSpPr>
          <p:cNvPr id="2" name="Title 1">
            <a:extLst>
              <a:ext uri="{FF2B5EF4-FFF2-40B4-BE49-F238E27FC236}">
                <a16:creationId xmlns:a16="http://schemas.microsoft.com/office/drawing/2014/main" id="{5C76AC3D-60B7-4B47-835C-73865E2C5E46}"/>
              </a:ext>
            </a:extLst>
          </p:cNvPr>
          <p:cNvSpPr>
            <a:spLocks noGrp="1"/>
          </p:cNvSpPr>
          <p:nvPr>
            <p:ph type="title"/>
          </p:nvPr>
        </p:nvSpPr>
        <p:spPr>
          <a:xfrm>
            <a:off x="1010479" y="4685333"/>
            <a:ext cx="2415209" cy="1325563"/>
          </a:xfrm>
        </p:spPr>
        <p:txBody>
          <a:bodyPr/>
          <a:lstStyle/>
          <a:p>
            <a:r>
              <a:rPr lang="en-US" b="1" dirty="0">
                <a:solidFill>
                  <a:schemeClr val="bg1"/>
                </a:solidFill>
                <a:latin typeface="Courier New" panose="02070309020205020404" pitchFamily="49" charset="0"/>
                <a:cs typeface="Courier New" panose="02070309020205020404" pitchFamily="49" charset="0"/>
              </a:rPr>
              <a:t>Spyder</a:t>
            </a:r>
          </a:p>
        </p:txBody>
      </p:sp>
      <p:pic>
        <p:nvPicPr>
          <p:cNvPr id="5124" name="Picture 4" descr="Python Icon at Vectorified.com | Collection of Python Icon free ...">
            <a:extLst>
              <a:ext uri="{FF2B5EF4-FFF2-40B4-BE49-F238E27FC236}">
                <a16:creationId xmlns:a16="http://schemas.microsoft.com/office/drawing/2014/main" id="{DB8C80CD-B998-434B-BA0F-84FEF87C2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3875" y="4685332"/>
            <a:ext cx="1265116" cy="132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90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42F6B-AE58-4ADA-8DCB-873BB5E4E7BD}"/>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Variable – name for a value</a:t>
            </a:r>
          </a:p>
        </p:txBody>
      </p:sp>
      <p:sp>
        <p:nvSpPr>
          <p:cNvPr id="3" name="Content Placeholder 2">
            <a:extLst>
              <a:ext uri="{FF2B5EF4-FFF2-40B4-BE49-F238E27FC236}">
                <a16:creationId xmlns:a16="http://schemas.microsoft.com/office/drawing/2014/main" id="{B4677D88-B852-418D-8DE1-2D53AD83704E}"/>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Can include letters, digits, and underscores</a:t>
            </a:r>
          </a:p>
          <a:p>
            <a:r>
              <a:rPr lang="en-US" dirty="0">
                <a:latin typeface="Courier New" panose="02070309020205020404" pitchFamily="49" charset="0"/>
                <a:cs typeface="Courier New" panose="02070309020205020404" pitchFamily="49" charset="0"/>
              </a:rPr>
              <a:t>cannot start with a digit</a:t>
            </a:r>
          </a:p>
          <a:p>
            <a:r>
              <a:rPr lang="en-US" dirty="0">
                <a:latin typeface="Courier New" panose="02070309020205020404" pitchFamily="49" charset="0"/>
                <a:cs typeface="Courier New" panose="02070309020205020404" pitchFamily="49" charset="0"/>
              </a:rPr>
              <a:t>are case sensitive</a:t>
            </a:r>
          </a:p>
          <a:p>
            <a:r>
              <a:rPr lang="en-US" dirty="0">
                <a:latin typeface="Courier New" panose="02070309020205020404" pitchFamily="49" charset="0"/>
                <a:cs typeface="Courier New" panose="02070309020205020404" pitchFamily="49" charset="0"/>
              </a:rPr>
              <a:t>E.g. variable = value</a:t>
            </a:r>
          </a:p>
        </p:txBody>
      </p:sp>
    </p:spTree>
    <p:extLst>
      <p:ext uri="{BB962C8B-B14F-4D97-AF65-F5344CB8AC3E}">
        <p14:creationId xmlns:p14="http://schemas.microsoft.com/office/powerpoint/2010/main" val="137677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2DF7-9C2B-45F0-8713-891AF6AB5EC0}"/>
              </a:ext>
            </a:extLst>
          </p:cNvPr>
          <p:cNvSpPr>
            <a:spLocks noGrp="1"/>
          </p:cNvSpPr>
          <p:nvPr>
            <p:ph type="title"/>
          </p:nvPr>
        </p:nvSpPr>
        <p:spPr>
          <a:xfrm>
            <a:off x="838200" y="358499"/>
            <a:ext cx="10515600" cy="1325563"/>
          </a:xfrm>
        </p:spPr>
        <p:txBody>
          <a:bodyPr/>
          <a:lstStyle/>
          <a:p>
            <a:r>
              <a:rPr lang="en-US" dirty="0">
                <a:latin typeface="Courier New" panose="02070309020205020404" pitchFamily="49" charset="0"/>
                <a:cs typeface="Courier New" panose="02070309020205020404" pitchFamily="49" charset="0"/>
              </a:rPr>
              <a:t>Types of data</a:t>
            </a:r>
          </a:p>
        </p:txBody>
      </p:sp>
      <p:sp>
        <p:nvSpPr>
          <p:cNvPr id="3" name="Content Placeholder 2">
            <a:extLst>
              <a:ext uri="{FF2B5EF4-FFF2-40B4-BE49-F238E27FC236}">
                <a16:creationId xmlns:a16="http://schemas.microsoft.com/office/drawing/2014/main" id="{556CAF9E-3D4D-4754-91C9-5DBCB41568F5}"/>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Type							Example</a:t>
            </a:r>
          </a:p>
          <a:p>
            <a:pPr marL="0" indent="0">
              <a:buNone/>
            </a:pPr>
            <a:r>
              <a:rPr lang="en-US" dirty="0">
                <a:latin typeface="Courier New" panose="02070309020205020404" pitchFamily="49" charset="0"/>
                <a:cs typeface="Courier New" panose="02070309020205020404" pitchFamily="49" charset="0"/>
              </a:rPr>
              <a:t>Integer numbers				98</a:t>
            </a:r>
          </a:p>
          <a:p>
            <a:pPr marL="0" indent="0">
              <a:buNone/>
            </a:pPr>
            <a:r>
              <a:rPr lang="en-US" dirty="0">
                <a:latin typeface="Courier New" panose="02070309020205020404" pitchFamily="49" charset="0"/>
                <a:cs typeface="Courier New" panose="02070309020205020404" pitchFamily="49" charset="0"/>
              </a:rPr>
              <a:t>Floating point numbers 		98.6</a:t>
            </a:r>
          </a:p>
          <a:p>
            <a:pPr marL="0" indent="0">
              <a:buNone/>
            </a:pPr>
            <a:r>
              <a:rPr lang="en-US" dirty="0">
                <a:latin typeface="Courier New" panose="02070309020205020404" pitchFamily="49" charset="0"/>
                <a:cs typeface="Courier New" panose="02070309020205020404" pitchFamily="49" charset="0"/>
              </a:rPr>
              <a:t>Character string				‘Homo sapiens’</a:t>
            </a:r>
          </a:p>
          <a:p>
            <a:pPr marL="0" indent="0">
              <a:buNone/>
            </a:pPr>
            <a:r>
              <a:rPr lang="en-US" dirty="0">
                <a:latin typeface="Courier New" panose="02070309020205020404" pitchFamily="49" charset="0"/>
                <a:cs typeface="Courier New" panose="02070309020205020404" pitchFamily="49" charset="0"/>
              </a:rPr>
              <a:t>Boolean						True</a:t>
            </a:r>
          </a:p>
        </p:txBody>
      </p:sp>
    </p:spTree>
    <p:extLst>
      <p:ext uri="{BB962C8B-B14F-4D97-AF65-F5344CB8AC3E}">
        <p14:creationId xmlns:p14="http://schemas.microsoft.com/office/powerpoint/2010/main" val="3265410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F7A5C-6AFE-430F-B0B2-2DB1C1D1B2E9}"/>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Data type conversion</a:t>
            </a:r>
          </a:p>
        </p:txBody>
      </p:sp>
      <p:sp>
        <p:nvSpPr>
          <p:cNvPr id="3" name="Content Placeholder 2">
            <a:extLst>
              <a:ext uri="{FF2B5EF4-FFF2-40B4-BE49-F238E27FC236}">
                <a16:creationId xmlns:a16="http://schemas.microsoft.com/office/drawing/2014/main" id="{C8C88C0F-53F5-45EB-930A-9FEF826E6551}"/>
              </a:ext>
            </a:extLst>
          </p:cNvPr>
          <p:cNvSpPr>
            <a:spLocks noGrp="1"/>
          </p:cNvSpPr>
          <p:nvPr>
            <p:ph idx="1"/>
          </p:nvPr>
        </p:nvSpPr>
        <p:spPr/>
        <p:txBody>
          <a:bodyPr>
            <a:normAutofit fontScale="77500" lnSpcReduction="20000"/>
          </a:bodyPr>
          <a:lstStyle/>
          <a:p>
            <a:r>
              <a:rPr lang="en-US" dirty="0">
                <a:latin typeface="Courier New" panose="02070309020205020404" pitchFamily="49" charset="0"/>
                <a:cs typeface="Courier New" panose="02070309020205020404" pitchFamily="49" charset="0"/>
              </a:rPr>
              <a:t>Value has the type, the variable is just the label</a:t>
            </a:r>
          </a:p>
          <a:p>
            <a:r>
              <a:rPr lang="en-US" dirty="0">
                <a:latin typeface="Courier New" panose="02070309020205020404" pitchFamily="49" charset="0"/>
                <a:cs typeface="Courier New" panose="02070309020205020404" pitchFamily="49" charset="0"/>
              </a:rPr>
              <a:t>Integer (int)</a:t>
            </a:r>
          </a:p>
          <a:p>
            <a:r>
              <a:rPr lang="en-US" dirty="0">
                <a:latin typeface="Courier New" panose="02070309020205020404" pitchFamily="49" charset="0"/>
                <a:cs typeface="Courier New" panose="02070309020205020404" pitchFamily="49" charset="0"/>
              </a:rPr>
              <a:t>Floating point number (float)</a:t>
            </a:r>
          </a:p>
          <a:p>
            <a:r>
              <a:rPr lang="en-US" dirty="0">
                <a:latin typeface="Courier New" panose="02070309020205020404" pitchFamily="49" charset="0"/>
                <a:cs typeface="Courier New" panose="02070309020205020404" pitchFamily="49" charset="0"/>
              </a:rPr>
              <a:t>Character string (str)</a:t>
            </a:r>
          </a:p>
          <a:p>
            <a:pPr lvl="1"/>
            <a:r>
              <a:rPr lang="en-US" dirty="0">
                <a:latin typeface="Courier New" panose="02070309020205020404" pitchFamily="49" charset="0"/>
                <a:cs typeface="Courier New" panose="02070309020205020404" pitchFamily="49" charset="0"/>
              </a:rPr>
              <a:t>Each position in the string is given a number, which is called an index or subscript</a:t>
            </a:r>
          </a:p>
          <a:p>
            <a:pPr lvl="2"/>
            <a:r>
              <a:rPr lang="en-US" dirty="0">
                <a:latin typeface="Courier New" panose="02070309020205020404" pitchFamily="49" charset="0"/>
                <a:cs typeface="Courier New" panose="02070309020205020404" pitchFamily="49" charset="0"/>
              </a:rPr>
              <a:t>Indices start from 0</a:t>
            </a:r>
          </a:p>
          <a:p>
            <a:pPr lvl="2"/>
            <a:r>
              <a:rPr lang="en-US" dirty="0">
                <a:latin typeface="Courier New" panose="02070309020205020404" pitchFamily="49" charset="0"/>
                <a:cs typeface="Courier New" panose="02070309020205020404" pitchFamily="49" charset="0"/>
              </a:rPr>
              <a:t>Use []</a:t>
            </a:r>
          </a:p>
          <a:p>
            <a:pPr lvl="1"/>
            <a:r>
              <a:rPr lang="en-US" dirty="0">
                <a:latin typeface="Courier New" panose="02070309020205020404" pitchFamily="49" charset="0"/>
                <a:cs typeface="Courier New" panose="02070309020205020404" pitchFamily="49" charset="0"/>
              </a:rPr>
              <a:t>Part of a string is called a substring, which can be as short as a single character </a:t>
            </a:r>
          </a:p>
          <a:p>
            <a:pPr lvl="1"/>
            <a:r>
              <a:rPr lang="en-US" dirty="0">
                <a:latin typeface="Courier New" panose="02070309020205020404" pitchFamily="49" charset="0"/>
                <a:cs typeface="Courier New" panose="02070309020205020404" pitchFamily="49" charset="0"/>
              </a:rPr>
              <a:t>An item in a list is called an element. Whenever we treat a string as if it were a list, the string’s elements are its individual characters.</a:t>
            </a:r>
          </a:p>
          <a:p>
            <a:pPr lvl="1"/>
            <a:r>
              <a:rPr lang="en-US" dirty="0">
                <a:latin typeface="Courier New" panose="02070309020205020404" pitchFamily="49" charset="0"/>
                <a:cs typeface="Courier New" panose="02070309020205020404" pitchFamily="49" charset="0"/>
              </a:rPr>
              <a:t>A slice is a part of a string (or, more generally, any list-like thing).</a:t>
            </a:r>
          </a:p>
          <a:p>
            <a:pPr lvl="1"/>
            <a:r>
              <a:rPr lang="en-US" dirty="0">
                <a:latin typeface="Courier New" panose="02070309020205020404" pitchFamily="49" charset="0"/>
                <a:cs typeface="Courier New" panose="02070309020205020404" pitchFamily="49" charset="0"/>
              </a:rPr>
              <a:t>Strings have length but numbers don’t</a:t>
            </a:r>
          </a:p>
        </p:txBody>
      </p:sp>
    </p:spTree>
    <p:extLst>
      <p:ext uri="{BB962C8B-B14F-4D97-AF65-F5344CB8AC3E}">
        <p14:creationId xmlns:p14="http://schemas.microsoft.com/office/powerpoint/2010/main" val="2907280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E5993-AF27-4040-8117-32571F694BE3}"/>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Conversions	</a:t>
            </a:r>
          </a:p>
        </p:txBody>
      </p:sp>
      <p:sp>
        <p:nvSpPr>
          <p:cNvPr id="3" name="Content Placeholder 2">
            <a:extLst>
              <a:ext uri="{FF2B5EF4-FFF2-40B4-BE49-F238E27FC236}">
                <a16:creationId xmlns:a16="http://schemas.microsoft.com/office/drawing/2014/main" id="{1339B1D8-486C-4B61-93E3-F7F1C1147BDD}"/>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float(“3.4”)</a:t>
            </a:r>
          </a:p>
          <a:p>
            <a:pPr lvl="1"/>
            <a:r>
              <a:rPr lang="en-US" dirty="0">
                <a:latin typeface="Courier New" panose="02070309020205020404" pitchFamily="49" charset="0"/>
                <a:cs typeface="Courier New" panose="02070309020205020404" pitchFamily="49" charset="0"/>
              </a:rPr>
              <a:t>String to float</a:t>
            </a:r>
          </a:p>
          <a:p>
            <a:r>
              <a:rPr lang="en-US" dirty="0">
                <a:latin typeface="Courier New" panose="02070309020205020404" pitchFamily="49" charset="0"/>
                <a:cs typeface="Courier New" panose="02070309020205020404" pitchFamily="49" charset="0"/>
              </a:rPr>
              <a:t>int(3.4)</a:t>
            </a:r>
          </a:p>
          <a:p>
            <a:pPr lvl="1"/>
            <a:r>
              <a:rPr lang="en-US" dirty="0">
                <a:latin typeface="Courier New" panose="02070309020205020404" pitchFamily="49" charset="0"/>
                <a:cs typeface="Courier New" panose="02070309020205020404" pitchFamily="49" charset="0"/>
              </a:rPr>
              <a:t>Float to integer</a:t>
            </a:r>
          </a:p>
          <a:p>
            <a:r>
              <a:rPr lang="en-US" dirty="0">
                <a:latin typeface="Courier New" panose="02070309020205020404" pitchFamily="49" charset="0"/>
                <a:cs typeface="Courier New" panose="02070309020205020404" pitchFamily="49" charset="0"/>
              </a:rPr>
              <a:t>float(3)</a:t>
            </a:r>
          </a:p>
          <a:p>
            <a:pPr lvl="1"/>
            <a:r>
              <a:rPr lang="en-US" dirty="0">
                <a:latin typeface="Courier New" panose="02070309020205020404" pitchFamily="49" charset="0"/>
                <a:cs typeface="Courier New" panose="02070309020205020404" pitchFamily="49" charset="0"/>
              </a:rPr>
              <a:t>Integer to float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52142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CB36F-AEC8-49C5-966E-075B2AC9FCCD}"/>
              </a:ext>
            </a:extLst>
          </p:cNvPr>
          <p:cNvSpPr>
            <a:spLocks noGrp="1"/>
          </p:cNvSpPr>
          <p:nvPr>
            <p:ph type="title"/>
          </p:nvPr>
        </p:nvSpPr>
        <p:spPr/>
        <p:txBody>
          <a:bodyPr/>
          <a:lstStyle/>
          <a:p>
            <a:r>
              <a:rPr lang="en-US" dirty="0"/>
              <a:t>Week 2 Goals</a:t>
            </a:r>
          </a:p>
        </p:txBody>
      </p:sp>
      <p:sp>
        <p:nvSpPr>
          <p:cNvPr id="3" name="Content Placeholder 2">
            <a:extLst>
              <a:ext uri="{FF2B5EF4-FFF2-40B4-BE49-F238E27FC236}">
                <a16:creationId xmlns:a16="http://schemas.microsoft.com/office/drawing/2014/main" id="{7F4C6386-E9B8-499A-BA35-AFAACC11BC29}"/>
              </a:ext>
            </a:extLst>
          </p:cNvPr>
          <p:cNvSpPr>
            <a:spLocks noGrp="1"/>
          </p:cNvSpPr>
          <p:nvPr>
            <p:ph idx="1"/>
          </p:nvPr>
        </p:nvSpPr>
        <p:spPr/>
        <p:txBody>
          <a:bodyPr/>
          <a:lstStyle/>
          <a:p>
            <a:r>
              <a:rPr lang="en-US" dirty="0"/>
              <a:t>Understand the use of your terminal, Git Hub, Python, Anaconda, Spyder</a:t>
            </a:r>
          </a:p>
          <a:p>
            <a:r>
              <a:rPr lang="en-US" dirty="0"/>
              <a:t>Learn the basic syntax and understand the basic tools of programming</a:t>
            </a:r>
          </a:p>
          <a:p>
            <a:pPr lvl="1"/>
            <a:r>
              <a:rPr lang="en-US" dirty="0"/>
              <a:t>Learn difference between compiled and interpreted programs</a:t>
            </a:r>
          </a:p>
          <a:p>
            <a:pPr lvl="1"/>
            <a:r>
              <a:rPr lang="en-US" dirty="0"/>
              <a:t>That variables have several attributes, including name, type, and value</a:t>
            </a:r>
          </a:p>
          <a:p>
            <a:pPr lvl="1"/>
            <a:r>
              <a:rPr lang="en-US" dirty="0"/>
              <a:t>Important variable types (e.g. string, integer, float)</a:t>
            </a:r>
          </a:p>
          <a:p>
            <a:pPr lvl="1"/>
            <a:r>
              <a:rPr lang="en-US" dirty="0"/>
              <a:t>Using variable with operators</a:t>
            </a:r>
          </a:p>
          <a:p>
            <a:r>
              <a:rPr lang="en-US" dirty="0"/>
              <a:t>Create your first python script</a:t>
            </a:r>
          </a:p>
          <a:p>
            <a:endParaRPr lang="en-US" dirty="0"/>
          </a:p>
        </p:txBody>
      </p:sp>
    </p:spTree>
    <p:extLst>
      <p:ext uri="{BB962C8B-B14F-4D97-AF65-F5344CB8AC3E}">
        <p14:creationId xmlns:p14="http://schemas.microsoft.com/office/powerpoint/2010/main" val="4024369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579B-1A18-4DD8-9442-0186CE2373AA}"/>
              </a:ext>
            </a:extLst>
          </p:cNvPr>
          <p:cNvSpPr>
            <a:spLocks noGrp="1"/>
          </p:cNvSpPr>
          <p:nvPr>
            <p:ph type="title"/>
          </p:nvPr>
        </p:nvSpPr>
        <p:spPr/>
        <p:txBody>
          <a:bodyPr>
            <a:noAutofit/>
          </a:bodyPr>
          <a:lstStyle/>
          <a:p>
            <a:r>
              <a:rPr lang="en-US" sz="3200" dirty="0">
                <a:latin typeface="Courier New" panose="02070309020205020404" pitchFamily="49" charset="0"/>
                <a:cs typeface="Courier New" panose="02070309020205020404" pitchFamily="49" charset="0"/>
              </a:rPr>
              <a:t>Functions – A subprogram that can be called repeatedly to perform the same task within a program</a:t>
            </a:r>
          </a:p>
        </p:txBody>
      </p:sp>
      <p:sp>
        <p:nvSpPr>
          <p:cNvPr id="3" name="Content Placeholder 2">
            <a:extLst>
              <a:ext uri="{FF2B5EF4-FFF2-40B4-BE49-F238E27FC236}">
                <a16:creationId xmlns:a16="http://schemas.microsoft.com/office/drawing/2014/main" id="{BDB88495-C2D7-4388-9B74-61BC43B14786}"/>
              </a:ext>
            </a:extLst>
          </p:cNvPr>
          <p:cNvSpPr>
            <a:spLocks noGrp="1"/>
          </p:cNvSpPr>
          <p:nvPr>
            <p:ph idx="1"/>
          </p:nvPr>
        </p:nvSpPr>
        <p:spPr/>
        <p:txBody>
          <a:bodyPr>
            <a:normAutofit/>
          </a:bodyPr>
          <a:lstStyle/>
          <a:p>
            <a:r>
              <a:rPr lang="en-US" dirty="0">
                <a:latin typeface="Courier New" panose="02070309020205020404" pitchFamily="49" charset="0"/>
                <a:cs typeface="Courier New" panose="02070309020205020404" pitchFamily="49" charset="0"/>
              </a:rPr>
              <a:t>Function</a:t>
            </a:r>
          </a:p>
          <a:p>
            <a:pPr lvl="1"/>
            <a:r>
              <a:rPr lang="en-US" dirty="0">
                <a:latin typeface="Courier New" panose="02070309020205020404" pitchFamily="49" charset="0"/>
                <a:cs typeface="Courier New" panose="02070309020205020404" pitchFamily="49" charset="0"/>
              </a:rPr>
              <a:t>print()</a:t>
            </a:r>
          </a:p>
          <a:p>
            <a:pPr lvl="1"/>
            <a:r>
              <a:rPr lang="en-US" dirty="0">
                <a:latin typeface="Courier New" panose="02070309020205020404" pitchFamily="49" charset="0"/>
                <a:cs typeface="Courier New" panose="02070309020205020404" pitchFamily="49" charset="0"/>
              </a:rPr>
              <a:t>E.g. </a:t>
            </a:r>
            <a:r>
              <a:rPr lang="en-US" dirty="0" err="1">
                <a:latin typeface="Courier New" panose="02070309020205020404" pitchFamily="49" charset="0"/>
                <a:cs typeface="Courier New" panose="02070309020205020404" pitchFamily="49" charset="0"/>
              </a:rPr>
              <a:t>pring</a:t>
            </a:r>
            <a:r>
              <a:rPr lang="en-US" dirty="0">
                <a:latin typeface="Courier New" panose="02070309020205020404" pitchFamily="49" charset="0"/>
                <a:cs typeface="Courier New" panose="02070309020205020404" pitchFamily="49" charset="0"/>
              </a:rPr>
              <a:t>(something)</a:t>
            </a:r>
          </a:p>
          <a:p>
            <a:pPr lvl="2"/>
            <a:r>
              <a:rPr lang="en-US" dirty="0">
                <a:latin typeface="Courier New" panose="02070309020205020404" pitchFamily="49" charset="0"/>
                <a:cs typeface="Courier New" panose="02070309020205020404" pitchFamily="49" charset="0"/>
              </a:rPr>
              <a:t>something</a:t>
            </a:r>
          </a:p>
          <a:p>
            <a:pPr lvl="1"/>
            <a:r>
              <a:rPr lang="en-US" dirty="0">
                <a:latin typeface="Courier New" panose="02070309020205020404" pitchFamily="49" charset="0"/>
                <a:cs typeface="Courier New" panose="02070309020205020404" pitchFamily="49" charset="0"/>
              </a:rPr>
              <a:t>Nested functions</a:t>
            </a:r>
          </a:p>
          <a:p>
            <a:pPr lvl="1"/>
            <a:r>
              <a:rPr lang="en-US" dirty="0">
                <a:latin typeface="Courier New" panose="02070309020205020404" pitchFamily="49" charset="0"/>
                <a:cs typeface="Courier New" panose="02070309020205020404" pitchFamily="49" charset="0"/>
              </a:rPr>
              <a:t>E.g. print(</a:t>
            </a:r>
            <a:r>
              <a:rPr lang="en-US" dirty="0" err="1">
                <a:latin typeface="Courier New" panose="02070309020205020404" pitchFamily="49" charset="0"/>
                <a:cs typeface="Courier New" panose="02070309020205020404" pitchFamily="49" charset="0"/>
              </a:rPr>
              <a:t>len</a:t>
            </a:r>
            <a:r>
              <a:rPr lang="en-US" dirty="0">
                <a:latin typeface="Courier New" panose="02070309020205020404" pitchFamily="49" charset="0"/>
                <a:cs typeface="Courier New" panose="02070309020205020404" pitchFamily="49" charset="0"/>
              </a:rPr>
              <a:t>())</a:t>
            </a:r>
          </a:p>
          <a:p>
            <a:pPr lvl="2"/>
            <a:r>
              <a:rPr lang="en-US" dirty="0">
                <a:latin typeface="Courier New" panose="02070309020205020404" pitchFamily="49" charset="0"/>
                <a:cs typeface="Courier New" panose="02070309020205020404" pitchFamily="49" charset="0"/>
              </a:rPr>
              <a:t>Len is a built-in function</a:t>
            </a:r>
          </a:p>
          <a:p>
            <a:pPr lvl="2"/>
            <a:r>
              <a:rPr lang="en-US" dirty="0">
                <a:latin typeface="Courier New" panose="02070309020205020404" pitchFamily="49" charset="0"/>
                <a:cs typeface="Courier New" panose="02070309020205020404" pitchFamily="49" charset="0"/>
              </a:rPr>
              <a:t>Evaluated inside out</a:t>
            </a:r>
          </a:p>
          <a:p>
            <a:pPr marL="0" indent="0">
              <a:buNone/>
            </a:pP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4122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484-1075-445E-BF01-317A7E8C6294}"/>
              </a:ext>
            </a:extLst>
          </p:cNvPr>
          <p:cNvSpPr>
            <a:spLocks noGrp="1"/>
          </p:cNvSpPr>
          <p:nvPr>
            <p:ph type="title"/>
          </p:nvPr>
        </p:nvSpPr>
        <p:spPr/>
        <p:txBody>
          <a:bodyPr>
            <a:noAutofit/>
          </a:bodyPr>
          <a:lstStyle/>
          <a:p>
            <a:r>
              <a:rPr lang="en-US" sz="3600" dirty="0">
                <a:latin typeface="Courier New" panose="02070309020205020404" pitchFamily="49" charset="0"/>
                <a:cs typeface="Courier New" panose="02070309020205020404" pitchFamily="49" charset="0"/>
              </a:rPr>
              <a:t>Arguments - Values that are sent to a program at the time it is run</a:t>
            </a:r>
          </a:p>
        </p:txBody>
      </p:sp>
      <p:sp>
        <p:nvSpPr>
          <p:cNvPr id="3" name="Content Placeholder 2">
            <a:extLst>
              <a:ext uri="{FF2B5EF4-FFF2-40B4-BE49-F238E27FC236}">
                <a16:creationId xmlns:a16="http://schemas.microsoft.com/office/drawing/2014/main" id="{9D451CB5-98EC-4BD8-B173-2B212E31C8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57986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141A5-9C23-4A55-BAB3-77DC3F39A57B}"/>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Terminal Emulator</a:t>
            </a:r>
          </a:p>
        </p:txBody>
      </p:sp>
      <p:sp>
        <p:nvSpPr>
          <p:cNvPr id="3" name="Content Placeholder 2">
            <a:extLst>
              <a:ext uri="{FF2B5EF4-FFF2-40B4-BE49-F238E27FC236}">
                <a16:creationId xmlns:a16="http://schemas.microsoft.com/office/drawing/2014/main" id="{DDF30D73-778A-4B45-B7D2-E25EC1B2A83E}"/>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Terminal emulator</a:t>
            </a:r>
          </a:p>
          <a:p>
            <a:pPr lvl="1"/>
            <a:r>
              <a:rPr lang="en-US" dirty="0">
                <a:latin typeface="Courier New" panose="02070309020205020404" pitchFamily="49" charset="0"/>
                <a:cs typeface="Courier New" panose="02070309020205020404" pitchFamily="49" charset="0"/>
              </a:rPr>
              <a:t>Windows</a:t>
            </a:r>
          </a:p>
          <a:p>
            <a:pPr lvl="2"/>
            <a:r>
              <a:rPr lang="en-US" dirty="0">
                <a:latin typeface="Courier New" panose="02070309020205020404" pitchFamily="49" charset="0"/>
                <a:cs typeface="Courier New" panose="02070309020205020404" pitchFamily="49" charset="0"/>
              </a:rPr>
              <a:t>Git Bash</a:t>
            </a:r>
          </a:p>
          <a:p>
            <a:pPr lvl="2"/>
            <a:r>
              <a:rPr lang="en-US" dirty="0">
                <a:latin typeface="Courier New" panose="02070309020205020404" pitchFamily="49" charset="0"/>
                <a:cs typeface="Courier New" panose="02070309020205020404" pitchFamily="49" charset="0"/>
              </a:rPr>
              <a:t>Cygwin</a:t>
            </a:r>
          </a:p>
          <a:p>
            <a:pPr lvl="2"/>
            <a:r>
              <a:rPr lang="en-US" dirty="0" err="1">
                <a:latin typeface="Courier New" panose="02070309020205020404" pitchFamily="49" charset="0"/>
                <a:cs typeface="Courier New" panose="02070309020205020404" pitchFamily="49" charset="0"/>
              </a:rPr>
              <a:t>MobaXterm</a:t>
            </a:r>
            <a:endParaRPr lang="en-US" dirty="0">
              <a:latin typeface="Courier New" panose="02070309020205020404" pitchFamily="49" charset="0"/>
              <a:cs typeface="Courier New" panose="02070309020205020404" pitchFamily="49" charset="0"/>
            </a:endParaRPr>
          </a:p>
          <a:p>
            <a:pPr lvl="2"/>
            <a:endParaRPr lang="en-US" dirty="0">
              <a:latin typeface="Courier New" panose="02070309020205020404" pitchFamily="49" charset="0"/>
              <a:cs typeface="Courier New" panose="02070309020205020404" pitchFamily="49" charset="0"/>
            </a:endParaRPr>
          </a:p>
        </p:txBody>
      </p:sp>
      <p:pic>
        <p:nvPicPr>
          <p:cNvPr id="3074" name="Picture 2" descr="MobaXterm: a Better Windows Terminal – Onion">
            <a:extLst>
              <a:ext uri="{FF2B5EF4-FFF2-40B4-BE49-F238E27FC236}">
                <a16:creationId xmlns:a16="http://schemas.microsoft.com/office/drawing/2014/main" id="{2FE951AD-56C9-45D5-9F5B-380CE37E8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142" y="511493"/>
            <a:ext cx="2917507" cy="29175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nfigurer ssh sur cygwin - *{Macé.Jérôme}">
            <a:extLst>
              <a:ext uri="{FF2B5EF4-FFF2-40B4-BE49-F238E27FC236}">
                <a16:creationId xmlns:a16="http://schemas.microsoft.com/office/drawing/2014/main" id="{2979AD50-8170-4572-85FC-1EAC02FED4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42" t="20460" r="20290" b="18926"/>
          <a:stretch/>
        </p:blipFill>
        <p:spPr bwMode="auto">
          <a:xfrm>
            <a:off x="9060179" y="3637597"/>
            <a:ext cx="2617470" cy="270891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it Bash Windows logo&quot; Laptop Skin by Koohiisan | Redbubble">
            <a:extLst>
              <a:ext uri="{FF2B5EF4-FFF2-40B4-BE49-F238E27FC236}">
                <a16:creationId xmlns:a16="http://schemas.microsoft.com/office/drawing/2014/main" id="{0DFC1216-FAC7-4DA8-8701-15F6E334B4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38" t="26621" r="17629" b="26000"/>
          <a:stretch/>
        </p:blipFill>
        <p:spPr bwMode="auto">
          <a:xfrm>
            <a:off x="4994910" y="3367404"/>
            <a:ext cx="3360420" cy="324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709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5D288-096D-411A-A4D5-1AF8127E9BE1}"/>
              </a:ext>
            </a:extLst>
          </p:cNvPr>
          <p:cNvSpPr>
            <a:spLocks noGrp="1"/>
          </p:cNvSpPr>
          <p:nvPr>
            <p:ph type="title"/>
          </p:nvPr>
        </p:nvSpPr>
        <p:spPr/>
        <p:txBody>
          <a:bodyPr/>
          <a:lstStyle/>
          <a:p>
            <a:r>
              <a:rPr lang="en-US" dirty="0"/>
              <a:t>Machine Code</a:t>
            </a:r>
          </a:p>
        </p:txBody>
      </p:sp>
      <p:sp>
        <p:nvSpPr>
          <p:cNvPr id="3" name="Content Placeholder 2">
            <a:extLst>
              <a:ext uri="{FF2B5EF4-FFF2-40B4-BE49-F238E27FC236}">
                <a16:creationId xmlns:a16="http://schemas.microsoft.com/office/drawing/2014/main" id="{4C41E571-707D-41E8-B409-ECC874DC61CB}"/>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Computers only understands a few basic commands</a:t>
            </a:r>
          </a:p>
          <a:p>
            <a:pPr lvl="1"/>
            <a:r>
              <a:rPr lang="en-US" dirty="0">
                <a:latin typeface="Courier New" panose="02070309020205020404" pitchFamily="49" charset="0"/>
                <a:cs typeface="Courier New" panose="02070309020205020404" pitchFamily="49" charset="0"/>
              </a:rPr>
              <a:t>Basic arithmetic</a:t>
            </a:r>
          </a:p>
          <a:p>
            <a:pPr lvl="1"/>
            <a:r>
              <a:rPr lang="en-US" dirty="0">
                <a:latin typeface="Courier New" panose="02070309020205020404" pitchFamily="49" charset="0"/>
                <a:cs typeface="Courier New" panose="02070309020205020404" pitchFamily="49" charset="0"/>
              </a:rPr>
              <a:t>Comparing two numbers</a:t>
            </a:r>
          </a:p>
          <a:p>
            <a:pPr lvl="1"/>
            <a:r>
              <a:rPr lang="en-US" dirty="0">
                <a:latin typeface="Courier New" panose="02070309020205020404" pitchFamily="49" charset="0"/>
                <a:cs typeface="Courier New" panose="02070309020205020404" pitchFamily="49" charset="0"/>
              </a:rPr>
              <a:t>Loading a value from memory</a:t>
            </a:r>
          </a:p>
          <a:p>
            <a:pPr lvl="1"/>
            <a:r>
              <a:rPr lang="en-US" dirty="0">
                <a:latin typeface="Courier New" panose="02070309020205020404" pitchFamily="49" charset="0"/>
                <a:cs typeface="Courier New" panose="02070309020205020404" pitchFamily="49" charset="0"/>
              </a:rPr>
              <a:t>Storing a value to memory</a:t>
            </a:r>
          </a:p>
          <a:p>
            <a:r>
              <a:rPr lang="en-US" dirty="0">
                <a:latin typeface="Courier New" panose="02070309020205020404" pitchFamily="49" charset="0"/>
                <a:cs typeface="Courier New" panose="02070309020205020404" pitchFamily="49" charset="0"/>
              </a:rPr>
              <a:t>Computers understand binary</a:t>
            </a:r>
          </a:p>
          <a:p>
            <a:pPr lvl="1"/>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60304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3AF6-7A6D-41ED-B9B1-27AB57CCB9DE}"/>
              </a:ext>
            </a:extLst>
          </p:cNvPr>
          <p:cNvSpPr>
            <a:spLocks noGrp="1"/>
          </p:cNvSpPr>
          <p:nvPr>
            <p:ph type="title"/>
          </p:nvPr>
        </p:nvSpPr>
        <p:spPr/>
        <p:txBody>
          <a:bodyPr/>
          <a:lstStyle/>
          <a:p>
            <a:r>
              <a:rPr lang="en-US" dirty="0"/>
              <a:t>Machine Code</a:t>
            </a:r>
          </a:p>
        </p:txBody>
      </p:sp>
      <p:sp>
        <p:nvSpPr>
          <p:cNvPr id="3" name="Content Placeholder 2">
            <a:extLst>
              <a:ext uri="{FF2B5EF4-FFF2-40B4-BE49-F238E27FC236}">
                <a16:creationId xmlns:a16="http://schemas.microsoft.com/office/drawing/2014/main" id="{69697CEB-10F4-4025-971A-F4097C1222E3}"/>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Commands can differ by processor family </a:t>
            </a:r>
          </a:p>
          <a:p>
            <a:r>
              <a:rPr lang="en-US" dirty="0">
                <a:latin typeface="Courier New" panose="02070309020205020404" pitchFamily="49" charset="0"/>
                <a:cs typeface="Courier New" panose="02070309020205020404" pitchFamily="49" charset="0"/>
              </a:rPr>
              <a:t>Each command will translate to a binary sequence</a:t>
            </a:r>
          </a:p>
          <a:p>
            <a:r>
              <a:rPr lang="en-US" dirty="0">
                <a:latin typeface="Courier New" panose="02070309020205020404" pitchFamily="49" charset="0"/>
                <a:cs typeface="Courier New" panose="02070309020205020404" pitchFamily="49" charset="0"/>
              </a:rPr>
              <a:t>Data can also be converted into binary</a:t>
            </a:r>
          </a:p>
        </p:txBody>
      </p:sp>
    </p:spTree>
    <p:extLst>
      <p:ext uri="{BB962C8B-B14F-4D97-AF65-F5344CB8AC3E}">
        <p14:creationId xmlns:p14="http://schemas.microsoft.com/office/powerpoint/2010/main" val="177302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0A0D-F6AE-48D1-A704-1256E5F3EE31}"/>
              </a:ext>
            </a:extLst>
          </p:cNvPr>
          <p:cNvSpPr>
            <a:spLocks noGrp="1"/>
          </p:cNvSpPr>
          <p:nvPr>
            <p:ph type="title"/>
          </p:nvPr>
        </p:nvSpPr>
        <p:spPr>
          <a:xfrm>
            <a:off x="0" y="24539"/>
            <a:ext cx="11353800" cy="1325563"/>
          </a:xfrm>
        </p:spPr>
        <p:txBody>
          <a:bodyPr/>
          <a:lstStyle/>
          <a:p>
            <a:r>
              <a:rPr lang="en-US" dirty="0">
                <a:latin typeface="Courier New" panose="02070309020205020404" pitchFamily="49" charset="0"/>
                <a:cs typeface="Courier New" panose="02070309020205020404" pitchFamily="49" charset="0"/>
              </a:rPr>
              <a:t>Programming</a:t>
            </a:r>
            <a:r>
              <a:rPr lang="en-US" dirty="0"/>
              <a:t> Languages	</a:t>
            </a:r>
          </a:p>
        </p:txBody>
      </p:sp>
      <p:sp>
        <p:nvSpPr>
          <p:cNvPr id="3" name="Content Placeholder 2">
            <a:extLst>
              <a:ext uri="{FF2B5EF4-FFF2-40B4-BE49-F238E27FC236}">
                <a16:creationId xmlns:a16="http://schemas.microsoft.com/office/drawing/2014/main" id="{F5D9372F-59FC-46E9-80ED-C9B689B989E0}"/>
              </a:ext>
            </a:extLst>
          </p:cNvPr>
          <p:cNvSpPr>
            <a:spLocks noGrp="1"/>
          </p:cNvSpPr>
          <p:nvPr>
            <p:ph idx="1"/>
          </p:nvPr>
        </p:nvSpPr>
        <p:spPr/>
        <p:txBody>
          <a:bodyPr/>
          <a:lstStyle/>
          <a:p>
            <a:endParaRPr lang="en-US" dirty="0"/>
          </a:p>
          <a:p>
            <a:pPr marL="0" indent="0">
              <a:buNone/>
            </a:pPr>
            <a:endParaRPr lang="en-US" dirty="0"/>
          </a:p>
        </p:txBody>
      </p:sp>
      <p:pic>
        <p:nvPicPr>
          <p:cNvPr id="4" name="Picture 3">
            <a:extLst>
              <a:ext uri="{FF2B5EF4-FFF2-40B4-BE49-F238E27FC236}">
                <a16:creationId xmlns:a16="http://schemas.microsoft.com/office/drawing/2014/main" id="{2309F237-1645-40B1-9994-4954114997D3}"/>
              </a:ext>
            </a:extLst>
          </p:cNvPr>
          <p:cNvPicPr>
            <a:picLocks noChangeAspect="1"/>
          </p:cNvPicPr>
          <p:nvPr/>
        </p:nvPicPr>
        <p:blipFill>
          <a:blip r:embed="rId3"/>
          <a:stretch>
            <a:fillRect/>
          </a:stretch>
        </p:blipFill>
        <p:spPr>
          <a:xfrm>
            <a:off x="2945638" y="2174316"/>
            <a:ext cx="6034998" cy="3178433"/>
          </a:xfrm>
          <a:prstGeom prst="rect">
            <a:avLst/>
          </a:prstGeom>
        </p:spPr>
      </p:pic>
      <p:pic>
        <p:nvPicPr>
          <p:cNvPr id="1026" name="Picture 2" descr="How can MATLAB help research workflows? | Faculty of Engineering ...">
            <a:extLst>
              <a:ext uri="{FF2B5EF4-FFF2-40B4-BE49-F238E27FC236}">
                <a16:creationId xmlns:a16="http://schemas.microsoft.com/office/drawing/2014/main" id="{F4D52BC6-2FAA-4466-8683-44B0AB70AD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053" b="28367"/>
          <a:stretch/>
        </p:blipFill>
        <p:spPr bwMode="auto">
          <a:xfrm>
            <a:off x="284080" y="5749817"/>
            <a:ext cx="3810000" cy="1001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vestigation of perl programming language | Sutori">
            <a:extLst>
              <a:ext uri="{FF2B5EF4-FFF2-40B4-BE49-F238E27FC236}">
                <a16:creationId xmlns:a16="http://schemas.microsoft.com/office/drawing/2014/main" id="{4D0957DC-A4E7-42ED-8054-F01D21CB9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8084" y="4973572"/>
            <a:ext cx="3738880" cy="18918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0CFC23D-CD50-46A7-9DC2-85D25A095864}"/>
              </a:ext>
            </a:extLst>
          </p:cNvPr>
          <p:cNvPicPr>
            <a:picLocks noChangeAspect="1"/>
          </p:cNvPicPr>
          <p:nvPr/>
        </p:nvPicPr>
        <p:blipFill rotWithShape="1">
          <a:blip r:embed="rId6"/>
          <a:srcRect l="18345" t="22447" r="18308" b="36793"/>
          <a:stretch/>
        </p:blipFill>
        <p:spPr>
          <a:xfrm>
            <a:off x="9524863" y="2836380"/>
            <a:ext cx="2205356" cy="1891985"/>
          </a:xfrm>
          <a:prstGeom prst="rect">
            <a:avLst/>
          </a:prstGeom>
        </p:spPr>
      </p:pic>
      <p:pic>
        <p:nvPicPr>
          <p:cNvPr id="6" name="Picture 2" descr="Fortran Logo - LogoDix">
            <a:extLst>
              <a:ext uri="{FF2B5EF4-FFF2-40B4-BE49-F238E27FC236}">
                <a16:creationId xmlns:a16="http://schemas.microsoft.com/office/drawing/2014/main" id="{4A940CD2-22D7-4BDB-9E61-D7F9B83697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025" y="1225343"/>
            <a:ext cx="2723788" cy="1422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 logo&quot; Poster by hipstuff | Redbubble">
            <a:extLst>
              <a:ext uri="{FF2B5EF4-FFF2-40B4-BE49-F238E27FC236}">
                <a16:creationId xmlns:a16="http://schemas.microsoft.com/office/drawing/2014/main" id="{2ECEE380-5C5B-4511-8F17-64551905B6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383" t="26621" r="21853" b="26329"/>
          <a:stretch/>
        </p:blipFill>
        <p:spPr bwMode="auto">
          <a:xfrm>
            <a:off x="155781" y="2910101"/>
            <a:ext cx="1953289" cy="21586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723B40D-8700-4F1B-8CB9-F9A7FC892247}"/>
              </a:ext>
            </a:extLst>
          </p:cNvPr>
          <p:cNvPicPr>
            <a:picLocks noChangeAspect="1"/>
          </p:cNvPicPr>
          <p:nvPr/>
        </p:nvPicPr>
        <p:blipFill rotWithShape="1">
          <a:blip r:embed="rId9"/>
          <a:srcRect t="20135" b="20458"/>
          <a:stretch/>
        </p:blipFill>
        <p:spPr>
          <a:xfrm>
            <a:off x="4321574" y="1190678"/>
            <a:ext cx="4487479" cy="1504950"/>
          </a:xfrm>
          <a:prstGeom prst="rect">
            <a:avLst/>
          </a:prstGeom>
        </p:spPr>
      </p:pic>
      <p:pic>
        <p:nvPicPr>
          <p:cNvPr id="1030" name="Picture 6" descr="Java Turns 20—So What Else is New? | Electronic Design">
            <a:extLst>
              <a:ext uri="{FF2B5EF4-FFF2-40B4-BE49-F238E27FC236}">
                <a16:creationId xmlns:a16="http://schemas.microsoft.com/office/drawing/2014/main" id="{AF54E2E9-777C-4D69-BAB1-DC2D15031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1270" y="4858779"/>
            <a:ext cx="2857500" cy="16668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39E773F-2271-438C-B3DD-29984ADC37EB}"/>
              </a:ext>
            </a:extLst>
          </p:cNvPr>
          <p:cNvPicPr>
            <a:picLocks noChangeAspect="1"/>
          </p:cNvPicPr>
          <p:nvPr/>
        </p:nvPicPr>
        <p:blipFill rotWithShape="1">
          <a:blip r:embed="rId11"/>
          <a:srcRect t="20116" b="23312"/>
          <a:stretch/>
        </p:blipFill>
        <p:spPr>
          <a:xfrm>
            <a:off x="8993360" y="1137143"/>
            <a:ext cx="2933643" cy="1659617"/>
          </a:xfrm>
          <a:prstGeom prst="rect">
            <a:avLst/>
          </a:prstGeom>
        </p:spPr>
      </p:pic>
      <p:pic>
        <p:nvPicPr>
          <p:cNvPr id="1032" name="Picture 8" descr="Pascal Logos">
            <a:extLst>
              <a:ext uri="{FF2B5EF4-FFF2-40B4-BE49-F238E27FC236}">
                <a16:creationId xmlns:a16="http://schemas.microsoft.com/office/drawing/2014/main" id="{2EB5B0F7-C82F-4BC3-8CD8-0E44A5155E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48575" y="121377"/>
            <a:ext cx="3705225"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297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D3B5-5D1E-443E-853F-F2A0108CC47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CC977727-0709-4DE4-A5BB-F591B73D1E34}"/>
              </a:ext>
            </a:extLst>
          </p:cNvPr>
          <p:cNvPicPr>
            <a:picLocks noChangeAspect="1"/>
          </p:cNvPicPr>
          <p:nvPr/>
        </p:nvPicPr>
        <p:blipFill rotWithShape="1">
          <a:blip r:embed="rId2"/>
          <a:srcRect l="50000" b="23596"/>
          <a:stretch/>
        </p:blipFill>
        <p:spPr>
          <a:xfrm>
            <a:off x="0" y="0"/>
            <a:ext cx="12192000" cy="6879590"/>
          </a:xfrm>
          <a:prstGeom prst="rect">
            <a:avLst/>
          </a:prstGeom>
        </p:spPr>
      </p:pic>
    </p:spTree>
    <p:extLst>
      <p:ext uri="{BB962C8B-B14F-4D97-AF65-F5344CB8AC3E}">
        <p14:creationId xmlns:p14="http://schemas.microsoft.com/office/powerpoint/2010/main" val="290177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7B9A7-DC32-40A2-8BD3-B3A3D6C62247}"/>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Programming Languages – Strengths/weaknesses</a:t>
            </a:r>
          </a:p>
        </p:txBody>
      </p:sp>
      <p:sp>
        <p:nvSpPr>
          <p:cNvPr id="3" name="Content Placeholder 2">
            <a:extLst>
              <a:ext uri="{FF2B5EF4-FFF2-40B4-BE49-F238E27FC236}">
                <a16:creationId xmlns:a16="http://schemas.microsoft.com/office/drawing/2014/main" id="{F0D2B30C-F84B-493A-8B9A-F19CFF75753F}"/>
              </a:ext>
            </a:extLst>
          </p:cNvPr>
          <p:cNvSpPr>
            <a:spLocks noGrp="1"/>
          </p:cNvSpPr>
          <p:nvPr>
            <p:ph idx="1"/>
          </p:nvPr>
        </p:nvSpPr>
        <p:spPr/>
        <p:txBody>
          <a:bodyPr>
            <a:normAutofit lnSpcReduction="10000"/>
          </a:bodyPr>
          <a:lstStyle/>
          <a:p>
            <a:r>
              <a:rPr lang="en-US" dirty="0">
                <a:latin typeface="Courier New" panose="02070309020205020404" pitchFamily="49" charset="0"/>
                <a:cs typeface="Courier New" panose="02070309020205020404" pitchFamily="49" charset="0"/>
              </a:rPr>
              <a:t>Easier to learn (Pascal)</a:t>
            </a:r>
          </a:p>
          <a:p>
            <a:r>
              <a:rPr lang="en-US" dirty="0">
                <a:latin typeface="Courier New" panose="02070309020205020404" pitchFamily="49" charset="0"/>
                <a:cs typeface="Courier New" panose="02070309020205020404" pitchFamily="49" charset="0"/>
              </a:rPr>
              <a:t>Close relationship between the programming language and computer language (Fortran and C)</a:t>
            </a:r>
          </a:p>
          <a:p>
            <a:r>
              <a:rPr lang="en-US" dirty="0">
                <a:latin typeface="Courier New" panose="02070309020205020404" pitchFamily="49" charset="0"/>
                <a:cs typeface="Courier New" panose="02070309020205020404" pitchFamily="49" charset="0"/>
              </a:rPr>
              <a:t>Easier for a person to read (COBOL)</a:t>
            </a:r>
          </a:p>
          <a:p>
            <a:r>
              <a:rPr lang="en-US" dirty="0">
                <a:latin typeface="Courier New" panose="02070309020205020404" pitchFamily="49" charset="0"/>
                <a:cs typeface="Courier New" panose="02070309020205020404" pitchFamily="49" charset="0"/>
              </a:rPr>
              <a:t>Support a particular style of programming, i.e. object oriented programming (Java)</a:t>
            </a:r>
          </a:p>
          <a:p>
            <a:r>
              <a:rPr lang="en-US" dirty="0">
                <a:latin typeface="Courier New" panose="02070309020205020404" pitchFamily="49" charset="0"/>
                <a:cs typeface="Courier New" panose="02070309020205020404" pitchFamily="49" charset="0"/>
              </a:rPr>
              <a:t>Easy to program in multiple styles (C++)</a:t>
            </a:r>
          </a:p>
          <a:p>
            <a:r>
              <a:rPr lang="en-US" dirty="0">
                <a:latin typeface="Courier New" panose="02070309020205020404" pitchFamily="49" charset="0"/>
                <a:cs typeface="Courier New" panose="02070309020205020404" pitchFamily="49" charset="0"/>
              </a:rPr>
              <a:t>Specialized for a particular task</a:t>
            </a:r>
          </a:p>
          <a:p>
            <a:pPr lvl="1"/>
            <a:r>
              <a:rPr lang="en-US" dirty="0">
                <a:latin typeface="Courier New" panose="02070309020205020404" pitchFamily="49" charset="0"/>
                <a:cs typeface="Courier New" panose="02070309020205020404" pitchFamily="49" charset="0"/>
              </a:rPr>
              <a:t>Databases (SQL)</a:t>
            </a:r>
          </a:p>
          <a:p>
            <a:pPr lvl="1"/>
            <a:r>
              <a:rPr lang="en-US" dirty="0">
                <a:latin typeface="Courier New" panose="02070309020205020404" pitchFamily="49" charset="0"/>
                <a:cs typeface="Courier New" panose="02070309020205020404" pitchFamily="49" charset="0"/>
              </a:rPr>
              <a:t>Statistics (R)</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0169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55AB9-7B20-4432-A809-68891D1496D7}"/>
              </a:ext>
            </a:extLst>
          </p:cNvPr>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Python</a:t>
            </a:r>
          </a:p>
        </p:txBody>
      </p:sp>
      <p:sp>
        <p:nvSpPr>
          <p:cNvPr id="3" name="Content Placeholder 2">
            <a:extLst>
              <a:ext uri="{FF2B5EF4-FFF2-40B4-BE49-F238E27FC236}">
                <a16:creationId xmlns:a16="http://schemas.microsoft.com/office/drawing/2014/main" id="{0BCC5024-EBE5-4665-8081-CF5191C4B38B}"/>
              </a:ext>
            </a:extLst>
          </p:cNvPr>
          <p:cNvSpPr>
            <a:spLocks noGrp="1"/>
          </p:cNvSpPr>
          <p:nvPr>
            <p:ph idx="1"/>
          </p:nvPr>
        </p:nvSpPr>
        <p:spPr>
          <a:xfrm>
            <a:off x="838200" y="1825625"/>
            <a:ext cx="5516880" cy="4351338"/>
          </a:xfrm>
        </p:spPr>
        <p:txBody>
          <a:bodyPr/>
          <a:lstStyle/>
          <a:p>
            <a:r>
              <a:rPr lang="en-US" dirty="0">
                <a:latin typeface="Courier New" panose="02070309020205020404" pitchFamily="49" charset="0"/>
                <a:cs typeface="Courier New" panose="02070309020205020404" pitchFamily="49" charset="0"/>
              </a:rPr>
              <a:t>General purpose language</a:t>
            </a:r>
          </a:p>
          <a:p>
            <a:r>
              <a:rPr lang="en-US" dirty="0">
                <a:latin typeface="Courier New" panose="02070309020205020404" pitchFamily="49" charset="0"/>
                <a:cs typeface="Courier New" panose="02070309020205020404" pitchFamily="49" charset="0"/>
              </a:rPr>
              <a:t>Easy to put on your own computer</a:t>
            </a:r>
          </a:p>
          <a:p>
            <a:r>
              <a:rPr lang="en-US" dirty="0">
                <a:latin typeface="Courier New" panose="02070309020205020404" pitchFamily="49" charset="0"/>
                <a:cs typeface="Courier New" panose="02070309020205020404" pitchFamily="49" charset="0"/>
              </a:rPr>
              <a:t>Relatively easy to learn </a:t>
            </a:r>
          </a:p>
          <a:p>
            <a:r>
              <a:rPr lang="en-US" dirty="0">
                <a:latin typeface="Courier New" panose="02070309020205020404" pitchFamily="49" charset="0"/>
                <a:cs typeface="Courier New" panose="02070309020205020404" pitchFamily="49" charset="0"/>
              </a:rPr>
              <a:t>Powerful enough that it is used regularly on real world problems</a:t>
            </a:r>
          </a:p>
          <a:p>
            <a:endParaRPr lang="en-US" dirty="0">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48E05F21-4EFA-4608-975D-787BDA5A2E82}"/>
              </a:ext>
            </a:extLst>
          </p:cNvPr>
          <p:cNvPicPr>
            <a:picLocks noChangeAspect="1"/>
          </p:cNvPicPr>
          <p:nvPr/>
        </p:nvPicPr>
        <p:blipFill>
          <a:blip r:embed="rId3"/>
          <a:stretch>
            <a:fillRect/>
          </a:stretch>
        </p:blipFill>
        <p:spPr>
          <a:xfrm>
            <a:off x="7680960" y="267653"/>
            <a:ext cx="4221480" cy="6332220"/>
          </a:xfrm>
          <a:prstGeom prst="rect">
            <a:avLst/>
          </a:prstGeom>
        </p:spPr>
      </p:pic>
    </p:spTree>
    <p:extLst>
      <p:ext uri="{BB962C8B-B14F-4D97-AF65-F5344CB8AC3E}">
        <p14:creationId xmlns:p14="http://schemas.microsoft.com/office/powerpoint/2010/main" val="2991656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730</Words>
  <Application>Microsoft Office PowerPoint</Application>
  <PresentationFormat>Widescreen</PresentationFormat>
  <Paragraphs>111</Paragraphs>
  <Slides>21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Courier New</vt:lpstr>
      <vt:lpstr>Office Theme</vt:lpstr>
      <vt:lpstr>Carpenter Lab Python Workshop</vt:lpstr>
      <vt:lpstr>Week 2 Goals</vt:lpstr>
      <vt:lpstr>Terminal Emulator</vt:lpstr>
      <vt:lpstr>Machine Code</vt:lpstr>
      <vt:lpstr>Machine Code</vt:lpstr>
      <vt:lpstr>Programming Languages </vt:lpstr>
      <vt:lpstr>PowerPoint Presentation</vt:lpstr>
      <vt:lpstr>Programming Languages – Strengths/weaknesses</vt:lpstr>
      <vt:lpstr>Python</vt:lpstr>
      <vt:lpstr>Translation </vt:lpstr>
      <vt:lpstr>PowerPoint Presentation</vt:lpstr>
      <vt:lpstr>IDLE (Integrated Development and Learning Environment) </vt:lpstr>
      <vt:lpstr>IDLE (Integrated Development and Learning Environment) </vt:lpstr>
      <vt:lpstr>PowerPoint Presentation</vt:lpstr>
      <vt:lpstr>Spyder</vt:lpstr>
      <vt:lpstr>Variable – name for a value</vt:lpstr>
      <vt:lpstr>Types of data</vt:lpstr>
      <vt:lpstr>Data type conversion</vt:lpstr>
      <vt:lpstr>Conversions </vt:lpstr>
      <vt:lpstr>Functions – A subprogram that can be called repeatedly to perform the same task within a program</vt:lpstr>
      <vt:lpstr>Arguments - Values that are sent to a program at the time it is run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Whalen, John</dc:creator>
  <cp:lastModifiedBy>Whalen, John</cp:lastModifiedBy>
  <cp:revision>37</cp:revision>
  <dcterms:created xsi:type="dcterms:W3CDTF">2020-05-14T21:58:51Z</dcterms:created>
  <dcterms:modified xsi:type="dcterms:W3CDTF">2020-05-21T04:49:43Z</dcterms:modified>
</cp:coreProperties>
</file>